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9906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E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C82918-53F9-4449-ACF0-062165A46DCB}" v="1" dt="2024-06-02T15:42:02.1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3132" y="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Hancock" userId="db2644ed-97fc-46e1-8fac-6858fa2e43b1" providerId="ADAL" clId="{36C82918-53F9-4449-ACF0-062165A46DCB}"/>
    <pc:docChg chg="modSld delSection">
      <pc:chgData name="Karen Hancock" userId="db2644ed-97fc-46e1-8fac-6858fa2e43b1" providerId="ADAL" clId="{36C82918-53F9-4449-ACF0-062165A46DCB}" dt="2024-06-02T16:21:12.357" v="4" actId="6549"/>
      <pc:docMkLst>
        <pc:docMk/>
      </pc:docMkLst>
      <pc:sldChg chg="modSp mod">
        <pc:chgData name="Karen Hancock" userId="db2644ed-97fc-46e1-8fac-6858fa2e43b1" providerId="ADAL" clId="{36C82918-53F9-4449-ACF0-062165A46DCB}" dt="2024-06-02T16:20:23.676" v="2" actId="6549"/>
        <pc:sldMkLst>
          <pc:docMk/>
          <pc:sldMk cId="3668779202" sldId="256"/>
        </pc:sldMkLst>
        <pc:spChg chg="mod">
          <ac:chgData name="Karen Hancock" userId="db2644ed-97fc-46e1-8fac-6858fa2e43b1" providerId="ADAL" clId="{36C82918-53F9-4449-ACF0-062165A46DCB}" dt="2024-06-02T16:20:23.676" v="2" actId="6549"/>
          <ac:spMkLst>
            <pc:docMk/>
            <pc:sldMk cId="3668779202" sldId="256"/>
            <ac:spMk id="5" creationId="{472C65F8-FE51-9227-C700-972AA96AC77E}"/>
          </ac:spMkLst>
        </pc:spChg>
      </pc:sldChg>
      <pc:sldChg chg="modSp mod">
        <pc:chgData name="Karen Hancock" userId="db2644ed-97fc-46e1-8fac-6858fa2e43b1" providerId="ADAL" clId="{36C82918-53F9-4449-ACF0-062165A46DCB}" dt="2024-06-02T16:20:30.279" v="3" actId="6549"/>
        <pc:sldMkLst>
          <pc:docMk/>
          <pc:sldMk cId="3979172029" sldId="257"/>
        </pc:sldMkLst>
        <pc:spChg chg="mod">
          <ac:chgData name="Karen Hancock" userId="db2644ed-97fc-46e1-8fac-6858fa2e43b1" providerId="ADAL" clId="{36C82918-53F9-4449-ACF0-062165A46DCB}" dt="2024-06-02T16:20:30.279" v="3" actId="6549"/>
          <ac:spMkLst>
            <pc:docMk/>
            <pc:sldMk cId="3979172029" sldId="257"/>
            <ac:spMk id="5" creationId="{472C65F8-FE51-9227-C700-972AA96AC77E}"/>
          </ac:spMkLst>
        </pc:spChg>
      </pc:sldChg>
      <pc:sldChg chg="modSp mod">
        <pc:chgData name="Karen Hancock" userId="db2644ed-97fc-46e1-8fac-6858fa2e43b1" providerId="ADAL" clId="{36C82918-53F9-4449-ACF0-062165A46DCB}" dt="2024-06-02T16:21:12.357" v="4" actId="6549"/>
        <pc:sldMkLst>
          <pc:docMk/>
          <pc:sldMk cId="2826061405" sldId="258"/>
        </pc:sldMkLst>
        <pc:spChg chg="mod">
          <ac:chgData name="Karen Hancock" userId="db2644ed-97fc-46e1-8fac-6858fa2e43b1" providerId="ADAL" clId="{36C82918-53F9-4449-ACF0-062165A46DCB}" dt="2024-06-02T16:21:12.357" v="4" actId="6549"/>
          <ac:spMkLst>
            <pc:docMk/>
            <pc:sldMk cId="2826061405" sldId="258"/>
            <ac:spMk id="5" creationId="{472C65F8-FE51-9227-C700-972AA96AC77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DBF53443-AE6B-4237-ACFB-BB39450A1AC4}" type="datetimeFigureOut">
              <a:rPr lang="en-GB" smtClean="0"/>
              <a:t>02/06/2024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279525"/>
            <a:ext cx="23923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8"/>
            <a:ext cx="3078427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8"/>
            <a:ext cx="3078427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2606A683-7942-4936-B284-1C200FE3F0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927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1pPr>
    <a:lvl2pPr marL="419984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2pPr>
    <a:lvl3pPr marL="839968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3pPr>
    <a:lvl4pPr marL="1259952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4pPr>
    <a:lvl5pPr marL="1679936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5pPr>
    <a:lvl6pPr marL="2099920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6pPr>
    <a:lvl7pPr marL="2519904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7pPr>
    <a:lvl8pPr marL="2939887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8pPr>
    <a:lvl9pPr marL="3359871" algn="l" defTabSz="839968" rtl="0" eaLnBrk="1" latinLnBrk="0" hangingPunct="1">
      <a:defRPr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08 Indices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443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08 Indices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10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08 Indices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24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08 Indices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819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08 Indices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832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08 Indices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96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08 Indices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463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08 Indices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117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79913" y="9365193"/>
            <a:ext cx="2314575" cy="527403"/>
          </a:xfrm>
        </p:spPr>
        <p:txBody>
          <a:bodyPr/>
          <a:lstStyle/>
          <a:p>
            <a:r>
              <a:rPr lang="en-US"/>
              <a:t>08 Indices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557463" y="9365194"/>
            <a:ext cx="1543050" cy="527403"/>
          </a:xfrm>
        </p:spPr>
        <p:txBody>
          <a:bodyPr/>
          <a:lstStyle/>
          <a:p>
            <a:pPr algn="ctr"/>
            <a:r>
              <a:rPr lang="en-US"/>
              <a:t> Page </a:t>
            </a:r>
            <a:fld id="{48F63A3B-78C7-47BE-AE5E-E10140E04643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5947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08 Indices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638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08 Indices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61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08 Indices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663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D32575-EE68-45FA-9C5A-34ECAE106646}"/>
              </a:ext>
            </a:extLst>
          </p:cNvPr>
          <p:cNvSpPr/>
          <p:nvPr/>
        </p:nvSpPr>
        <p:spPr>
          <a:xfrm>
            <a:off x="-1" y="5009"/>
            <a:ext cx="1764947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12" dirty="0"/>
              <a:t>TASK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2C65F8-FE51-9227-C700-972AA96AC77E}"/>
              </a:ext>
            </a:extLst>
          </p:cNvPr>
          <p:cNvSpPr/>
          <p:nvPr/>
        </p:nvSpPr>
        <p:spPr>
          <a:xfrm>
            <a:off x="1764947" y="5008"/>
            <a:ext cx="5093053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50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8796DD-AC4D-FD03-DE9F-EC32418A8F56}"/>
              </a:ext>
            </a:extLst>
          </p:cNvPr>
          <p:cNvSpPr txBox="1"/>
          <p:nvPr/>
        </p:nvSpPr>
        <p:spPr>
          <a:xfrm>
            <a:off x="4832804" y="66210"/>
            <a:ext cx="1892154" cy="259943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89" dirty="0"/>
              <a:t>Date: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7">
                <a:extLst>
                  <a:ext uri="{FF2B5EF4-FFF2-40B4-BE49-F238E27FC236}">
                    <a16:creationId xmlns:a16="http://schemas.microsoft.com/office/drawing/2014/main" id="{147D4441-FEB9-CE2D-9D35-44DAAD129C0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6342217"/>
                  </p:ext>
                </p:extLst>
              </p:nvPr>
            </p:nvGraphicFramePr>
            <p:xfrm>
              <a:off x="359401" y="426210"/>
              <a:ext cx="6182673" cy="893521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48563">
                      <a:extLst>
                        <a:ext uri="{9D8B030D-6E8A-4147-A177-3AD203B41FA5}">
                          <a16:colId xmlns:a16="http://schemas.microsoft.com/office/drawing/2014/main" val="1318564321"/>
                        </a:ext>
                      </a:extLst>
                    </a:gridCol>
                    <a:gridCol w="116840">
                      <a:extLst>
                        <a:ext uri="{9D8B030D-6E8A-4147-A177-3AD203B41FA5}">
                          <a16:colId xmlns:a16="http://schemas.microsoft.com/office/drawing/2014/main" val="2089095400"/>
                        </a:ext>
                      </a:extLst>
                    </a:gridCol>
                    <a:gridCol w="398960">
                      <a:extLst>
                        <a:ext uri="{9D8B030D-6E8A-4147-A177-3AD203B41FA5}">
                          <a16:colId xmlns:a16="http://schemas.microsoft.com/office/drawing/2014/main" val="2874085337"/>
                        </a:ext>
                      </a:extLst>
                    </a:gridCol>
                    <a:gridCol w="116840">
                      <a:extLst>
                        <a:ext uri="{9D8B030D-6E8A-4147-A177-3AD203B41FA5}">
                          <a16:colId xmlns:a16="http://schemas.microsoft.com/office/drawing/2014/main" val="1581213905"/>
                        </a:ext>
                      </a:extLst>
                    </a:gridCol>
                    <a:gridCol w="349358">
                      <a:extLst>
                        <a:ext uri="{9D8B030D-6E8A-4147-A177-3AD203B41FA5}">
                          <a16:colId xmlns:a16="http://schemas.microsoft.com/office/drawing/2014/main" val="2634358301"/>
                        </a:ext>
                      </a:extLst>
                    </a:gridCol>
                    <a:gridCol w="148807">
                      <a:extLst>
                        <a:ext uri="{9D8B030D-6E8A-4147-A177-3AD203B41FA5}">
                          <a16:colId xmlns:a16="http://schemas.microsoft.com/office/drawing/2014/main" val="334093756"/>
                        </a:ext>
                      </a:extLst>
                    </a:gridCol>
                    <a:gridCol w="299756">
                      <a:extLst>
                        <a:ext uri="{9D8B030D-6E8A-4147-A177-3AD203B41FA5}">
                          <a16:colId xmlns:a16="http://schemas.microsoft.com/office/drawing/2014/main" val="3834810691"/>
                        </a:ext>
                      </a:extLst>
                    </a:gridCol>
                    <a:gridCol w="208280">
                      <a:extLst>
                        <a:ext uri="{9D8B030D-6E8A-4147-A177-3AD203B41FA5}">
                          <a16:colId xmlns:a16="http://schemas.microsoft.com/office/drawing/2014/main" val="3018841038"/>
                        </a:ext>
                      </a:extLst>
                    </a:gridCol>
                    <a:gridCol w="498166">
                      <a:extLst>
                        <a:ext uri="{9D8B030D-6E8A-4147-A177-3AD203B41FA5}">
                          <a16:colId xmlns:a16="http://schemas.microsoft.com/office/drawing/2014/main" val="2588469518"/>
                        </a:ext>
                      </a:extLst>
                    </a:gridCol>
                    <a:gridCol w="364562">
                      <a:extLst>
                        <a:ext uri="{9D8B030D-6E8A-4147-A177-3AD203B41FA5}">
                          <a16:colId xmlns:a16="http://schemas.microsoft.com/office/drawing/2014/main" val="3567183835"/>
                        </a:ext>
                      </a:extLst>
                    </a:gridCol>
                    <a:gridCol w="116840">
                      <a:extLst>
                        <a:ext uri="{9D8B030D-6E8A-4147-A177-3AD203B41FA5}">
                          <a16:colId xmlns:a16="http://schemas.microsoft.com/office/drawing/2014/main" val="2381194315"/>
                        </a:ext>
                      </a:extLst>
                    </a:gridCol>
                    <a:gridCol w="116840">
                      <a:extLst>
                        <a:ext uri="{9D8B030D-6E8A-4147-A177-3AD203B41FA5}">
                          <a16:colId xmlns:a16="http://schemas.microsoft.com/office/drawing/2014/main" val="3926376974"/>
                        </a:ext>
                      </a:extLst>
                    </a:gridCol>
                    <a:gridCol w="498165">
                      <a:extLst>
                        <a:ext uri="{9D8B030D-6E8A-4147-A177-3AD203B41FA5}">
                          <a16:colId xmlns:a16="http://schemas.microsoft.com/office/drawing/2014/main" val="2951837630"/>
                        </a:ext>
                      </a:extLst>
                    </a:gridCol>
                    <a:gridCol w="299756">
                      <a:extLst>
                        <a:ext uri="{9D8B030D-6E8A-4147-A177-3AD203B41FA5}">
                          <a16:colId xmlns:a16="http://schemas.microsoft.com/office/drawing/2014/main" val="2656118444"/>
                        </a:ext>
                      </a:extLst>
                    </a:gridCol>
                    <a:gridCol w="208280">
                      <a:extLst>
                        <a:ext uri="{9D8B030D-6E8A-4147-A177-3AD203B41FA5}">
                          <a16:colId xmlns:a16="http://schemas.microsoft.com/office/drawing/2014/main" val="167494744"/>
                        </a:ext>
                      </a:extLst>
                    </a:gridCol>
                    <a:gridCol w="498165">
                      <a:extLst>
                        <a:ext uri="{9D8B030D-6E8A-4147-A177-3AD203B41FA5}">
                          <a16:colId xmlns:a16="http://schemas.microsoft.com/office/drawing/2014/main" val="3212444712"/>
                        </a:ext>
                      </a:extLst>
                    </a:gridCol>
                    <a:gridCol w="166054">
                      <a:extLst>
                        <a:ext uri="{9D8B030D-6E8A-4147-A177-3AD203B41FA5}">
                          <a16:colId xmlns:a16="http://schemas.microsoft.com/office/drawing/2014/main" val="3832039706"/>
                        </a:ext>
                      </a:extLst>
                    </a:gridCol>
                    <a:gridCol w="332111">
                      <a:extLst>
                        <a:ext uri="{9D8B030D-6E8A-4147-A177-3AD203B41FA5}">
                          <a16:colId xmlns:a16="http://schemas.microsoft.com/office/drawing/2014/main" val="1040918405"/>
                        </a:ext>
                      </a:extLst>
                    </a:gridCol>
                    <a:gridCol w="205351">
                      <a:extLst>
                        <a:ext uri="{9D8B030D-6E8A-4147-A177-3AD203B41FA5}">
                          <a16:colId xmlns:a16="http://schemas.microsoft.com/office/drawing/2014/main" val="2390184302"/>
                        </a:ext>
                      </a:extLst>
                    </a:gridCol>
                    <a:gridCol w="126760">
                      <a:extLst>
                        <a:ext uri="{9D8B030D-6E8A-4147-A177-3AD203B41FA5}">
                          <a16:colId xmlns:a16="http://schemas.microsoft.com/office/drawing/2014/main" val="867425026"/>
                        </a:ext>
                      </a:extLst>
                    </a:gridCol>
                    <a:gridCol w="166054">
                      <a:extLst>
                        <a:ext uri="{9D8B030D-6E8A-4147-A177-3AD203B41FA5}">
                          <a16:colId xmlns:a16="http://schemas.microsoft.com/office/drawing/2014/main" val="1001792147"/>
                        </a:ext>
                      </a:extLst>
                    </a:gridCol>
                    <a:gridCol w="498165">
                      <a:extLst>
                        <a:ext uri="{9D8B030D-6E8A-4147-A177-3AD203B41FA5}">
                          <a16:colId xmlns:a16="http://schemas.microsoft.com/office/drawing/2014/main" val="1089854047"/>
                        </a:ext>
                      </a:extLst>
                    </a:gridCol>
                  </a:tblGrid>
                  <a:tr h="292100">
                    <a:tc gridSpan="6"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Question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Answer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b="1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Question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r>
                            <a:rPr lang="en-GB" sz="1200"/>
                            <a:t>Answer</a:t>
                          </a:r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Answer</a:t>
                          </a:r>
                          <a:endParaRPr lang="en-GB" b="1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096195"/>
                      </a:ext>
                    </a:extLst>
                  </a:tr>
                  <a:tr h="502920">
                    <a:tc gridSpan="6">
                      <a:txBody>
                        <a:bodyPr/>
                        <a:lstStyle/>
                        <a:p>
                          <a:r>
                            <a:rPr lang="en-GB" sz="1200" dirty="0"/>
                            <a:t>Simplify </a:t>
                          </a: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1200" b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sz="1200" b="0" smtClean="0">
                                    <a:latin typeface="Cambria Math" panose="02040503050406030204" pitchFamily="18" charset="0"/>
                                  </a:rPr>
                                  <m:t>+4</m:t>
                                </m:r>
                                <m:r>
                                  <a:rPr lang="en-GB" sz="1200" b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GB" sz="1200" b="0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  <m:r>
                                  <a:rPr lang="en-GB" sz="1200" b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sz="1200" b="0" smtClean="0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p>
                                    <m:r>
                                      <a:rPr lang="en-GB" sz="1200" b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gridSpan="7">
                      <a:txBody>
                        <a:bodyPr/>
                        <a:lstStyle/>
                        <a:p>
                          <a:r>
                            <a:rPr lang="en-GB" sz="1200" dirty="0"/>
                            <a:t>An orchard contains 45 trees.</a:t>
                          </a:r>
                        </a:p>
                        <a:p>
                          <a:r>
                            <a:rPr lang="en-GB" sz="1200" dirty="0"/>
                            <a:t>27 are apple trees, the rest are pear trees.</a:t>
                          </a:r>
                        </a:p>
                        <a:p>
                          <a:r>
                            <a:rPr lang="en-GB" sz="1200" dirty="0"/>
                            <a:t>Find the percentage of apple trees.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gridSpan="3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07955468"/>
                      </a:ext>
                    </a:extLst>
                  </a:tr>
                  <a:tr h="590458">
                    <a:tc gridSpan="6">
                      <a:txBody>
                        <a:bodyPr/>
                        <a:lstStyle/>
                        <a:p>
                          <a:r>
                            <a:rPr lang="en-GB" sz="1200" dirty="0"/>
                            <a:t>Evaluate your answer above when </a:t>
                          </a:r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GB" sz="1200" b="0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1200" b="0" smtClean="0"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</m:oMath>
                          </a14:m>
                          <a:r>
                            <a:rPr lang="en-GB" sz="1200" dirty="0"/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GB" sz="1200" b="0" smtClean="0">
                                  <a:latin typeface="Cambria Math" panose="02040503050406030204" pitchFamily="18" charset="0"/>
                                </a:rPr>
                                <m:t>=7</m:t>
                              </m:r>
                            </m:oMath>
                          </a14:m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7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9149733"/>
                      </a:ext>
                    </a:extLst>
                  </a:tr>
                  <a:tr h="370840">
                    <a:tc gridSpan="6">
                      <a:txBody>
                        <a:bodyPr/>
                        <a:lstStyle/>
                        <a:p>
                          <a:r>
                            <a:rPr lang="en-GB" sz="1200" dirty="0"/>
                            <a:t>Simplify </a:t>
                          </a: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smtClean="0">
                                    <a:latin typeface="Cambria Math" panose="02040503050406030204" pitchFamily="18" charset="0"/>
                                  </a:rPr>
                                  <m:t>3+4(2</m:t>
                                </m:r>
                                <m:r>
                                  <a:rPr lang="en-GB" sz="1200" b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GB" sz="1200" b="0" smtClean="0">
                                    <a:latin typeface="Cambria Math" panose="02040503050406030204" pitchFamily="18" charset="0"/>
                                  </a:rPr>
                                  <m:t>−5)</m:t>
                                </m:r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GB" sz="1200" b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en-GB" sz="1200" b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200" b="0" smtClean="0"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n-GB" sz="1200" b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en-GB" sz="1200" b="0" smtClean="0">
                                    <a:latin typeface="Cambria Math" panose="02040503050406030204" pitchFamily="18" charset="0"/>
                                  </a:rPr>
                                  <m:t>×7</m:t>
                                </m:r>
                              </m:oMath>
                            </m:oMathPara>
                          </a14:m>
                          <a:endParaRPr lang="en-GB" sz="1200" b="0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en-GB" sz="1200" b="0" smtClean="0">
                                    <a:latin typeface="Cambria Math" panose="02040503050406030204" pitchFamily="18" charset="0"/>
                                  </a:rPr>
                                  <m:t>=3×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e>
                                  <m:sup>
                                    <m:r>
                                      <a:rPr lang="en-GB" sz="1200" b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200" b="0" smtClean="0">
                                    <a:latin typeface="Cambria Math" panose="02040503050406030204" pitchFamily="18" charset="0"/>
                                  </a:rPr>
                                  <m:t>×11</m:t>
                                </m:r>
                              </m:oMath>
                            </m:oMathPara>
                          </a14:m>
                          <a:endParaRPr lang="en-GB" sz="1200" b="0" dirty="0"/>
                        </a:p>
                        <a:p>
                          <a:r>
                            <a:rPr lang="en-GB" sz="1200" dirty="0"/>
                            <a:t>Find the HCF of A and 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88215215"/>
                      </a:ext>
                    </a:extLst>
                  </a:tr>
                  <a:tr h="370840">
                    <a:tc gridSpan="6">
                      <a:txBody>
                        <a:bodyPr/>
                        <a:lstStyle/>
                        <a:p>
                          <a:r>
                            <a:rPr lang="en-GB" sz="1200" dirty="0"/>
                            <a:t>Evaluate your answer above when</a:t>
                          </a:r>
                          <a:br>
                            <a:rPr lang="en-GB" sz="1200" dirty="0"/>
                          </a:br>
                          <a14:m>
                            <m:oMath xmlns:m="http://schemas.openxmlformats.org/officeDocument/2006/math">
                              <m:r>
                                <a:rPr lang="en-GB" sz="1200" b="0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GB" sz="1200" b="0" smtClean="0">
                                  <a:latin typeface="Cambria Math" panose="02040503050406030204" pitchFamily="18" charset="0"/>
                                </a:rPr>
                                <m:t>=5</m:t>
                              </m:r>
                            </m:oMath>
                          </a14:m>
                          <a:r>
                            <a:rPr lang="en-GB" sz="1200" dirty="0"/>
                            <a:t>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r>
                            <a:rPr lang="en-GB" sz="1200" dirty="0"/>
                            <a:t>Evaluate</a:t>
                          </a: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GB" sz="12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p>
                                              <m:sSupPr>
                                                <m:ctrlPr>
                                                  <a:rPr lang="en-GB" sz="1200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GB" sz="1200" b="0" smtClean="0">
                                                    <a:latin typeface="Cambria Math" panose="02040503050406030204" pitchFamily="18" charset="0"/>
                                                  </a:rPr>
                                                  <m:t>5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n-GB" sz="1200" b="0" smtClean="0">
                                                    <a:latin typeface="Cambria Math" panose="02040503050406030204" pitchFamily="18" charset="0"/>
                                                  </a:rPr>
                                                  <m:t>3</m:t>
                                                </m:r>
                                              </m:sup>
                                            </m:sSup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GB" sz="1200" b="0" smtClean="0">
                                            <a:latin typeface="Cambria Math" panose="02040503050406030204" pitchFamily="18" charset="0"/>
                                          </a:rPr>
                                          <m:t>9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200" b="0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e>
                                      <m:sup>
                                        <m:r>
                                          <a:rPr lang="en-GB" sz="1200" b="0" smtClean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  <m:r>
                                      <a:rPr lang="en-GB" sz="1200" b="0" smtClean="0">
                                        <a:latin typeface="Cambria Math" panose="02040503050406030204" pitchFamily="18" charset="0"/>
                                      </a:rPr>
                                      <m:t>×</m:t>
                                    </m:r>
                                    <m:sSup>
                                      <m:sSupPr>
                                        <m:ctrlPr>
                                          <a:rPr lang="en-GB" sz="12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200" b="0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e>
                                      <m:sup>
                                        <m:r>
                                          <a:rPr lang="en-GB" sz="1200" b="0" smtClean="0">
                                            <a:latin typeface="Cambria Math" panose="02040503050406030204" pitchFamily="18" charset="0"/>
                                          </a:rPr>
                                          <m:t>14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0214249"/>
                      </a:ext>
                    </a:extLst>
                  </a:tr>
                  <a:tr h="370840">
                    <a:tc gridSpan="6">
                      <a:txBody>
                        <a:bodyPr/>
                        <a:lstStyle/>
                        <a:p>
                          <a:r>
                            <a:rPr lang="en-GB" sz="1200" dirty="0"/>
                            <a:t>Evaluate</a:t>
                          </a: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smtClean="0">
                                    <a:latin typeface="Cambria Math" panose="02040503050406030204" pitchFamily="18" charset="0"/>
                                  </a:rPr>
                                  <m:t>8+</m:t>
                                </m:r>
                                <m:d>
                                  <m:d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200" b="0" smtClean="0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e>
                                </m:d>
                                <m:r>
                                  <a:rPr lang="en-GB" sz="1200" b="0" smtClean="0">
                                    <a:latin typeface="Cambria Math" panose="02040503050406030204" pitchFamily="18" charset="0"/>
                                  </a:rPr>
                                  <m:t>×(−6)</m:t>
                                </m:r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r>
                            <a:rPr lang="en-GB" sz="1200" dirty="0"/>
                            <a:t>By rounding to 1 significant figures estimate an answer to </a:t>
                          </a: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200" b="0" smtClean="0">
                                        <a:latin typeface="Cambria Math" panose="02040503050406030204" pitchFamily="18" charset="0"/>
                                      </a:rPr>
                                      <m:t>103.2×48.7</m:t>
                                    </m:r>
                                  </m:num>
                                  <m:den>
                                    <m:r>
                                      <a:rPr lang="en-GB" sz="1200" b="0" smtClean="0">
                                        <a:latin typeface="Cambria Math" panose="02040503050406030204" pitchFamily="18" charset="0"/>
                                      </a:rPr>
                                      <m:t>39.3+8.6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83121045"/>
                      </a:ext>
                    </a:extLst>
                  </a:tr>
                  <a:tr h="2052000">
                    <a:tc gridSpan="6"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Calculate the size of angle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oMath>
                          </a14:m>
                          <a:endParaRPr lang="en-GB" sz="1200" dirty="0"/>
                        </a:p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r>
                            <a:rPr lang="en-GB" sz="1200" dirty="0"/>
                            <a:t>Using this stem and leaf diagram: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41300243"/>
                      </a:ext>
                    </a:extLst>
                  </a:tr>
                  <a:tr h="228600">
                    <a:tc rowSpan="2" gridSpan="6">
                      <a:txBody>
                        <a:bodyPr/>
                        <a:lstStyle/>
                        <a:p>
                          <a:r>
                            <a:rPr lang="en-GB" sz="1200" dirty="0"/>
                            <a:t>Solve</a:t>
                          </a: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smtClean="0">
                                    <a:latin typeface="Cambria Math" panose="02040503050406030204" pitchFamily="18" charset="0"/>
                                  </a:rPr>
                                  <m:t>9=15−4</m:t>
                                </m:r>
                                <m:r>
                                  <a:rPr lang="en-GB" sz="1200" b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r>
                            <a:rPr lang="en-GB" sz="1200" dirty="0"/>
                            <a:t>Mode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3554955"/>
                      </a:ext>
                    </a:extLst>
                  </a:tr>
                  <a:tr h="0">
                    <a:tc gridSpan="6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r>
                            <a:rPr lang="en-GB" sz="1200" dirty="0"/>
                            <a:t>Median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8071797"/>
                      </a:ext>
                    </a:extLst>
                  </a:tr>
                  <a:tr h="169696">
                    <a:tc gridSpan="6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r>
                            <a:rPr lang="en-GB" sz="1200" dirty="0"/>
                            <a:t>Range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8248185"/>
                      </a:ext>
                    </a:extLst>
                  </a:tr>
                  <a:tr h="144000">
                    <a:tc gridSpan="6">
                      <a:txBody>
                        <a:bodyPr/>
                        <a:lstStyle/>
                        <a:p>
                          <a:endParaRPr lang="en-GB" sz="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endParaRPr lang="en-GB" sz="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0210680"/>
                      </a:ext>
                    </a:extLst>
                  </a:tr>
                  <a:tr h="252000">
                    <a:tc gridSpan="22">
                      <a:txBody>
                        <a:bodyPr/>
                        <a:lstStyle/>
                        <a:p>
                          <a:r>
                            <a:rPr lang="en-GB" sz="1200" dirty="0"/>
                            <a:t>Write all the numerical answers from the shaded boxes in this grid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47085682"/>
                      </a:ext>
                    </a:extLst>
                  </a:tr>
                  <a:tr h="370840"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81000359"/>
                      </a:ext>
                    </a:extLst>
                  </a:tr>
                  <a:tr h="0">
                    <a:tc gridSpan="8">
                      <a:txBody>
                        <a:bodyPr/>
                        <a:lstStyle/>
                        <a:p>
                          <a:endParaRPr lang="en-GB" sz="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400" dirty="0"/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endParaRPr lang="en-GB" sz="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400" dirty="0"/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endParaRPr lang="en-GB" sz="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5080790"/>
                      </a:ext>
                    </a:extLst>
                  </a:tr>
                  <a:tr h="370840">
                    <a:tc gridSpan="7">
                      <a:txBody>
                        <a:bodyPr/>
                        <a:lstStyle/>
                        <a:p>
                          <a:r>
                            <a:rPr lang="en-GB" sz="1200" dirty="0"/>
                            <a:t>4 of your answers can be the angles in a quadrilateral.</a:t>
                          </a:r>
                          <a:br>
                            <a:rPr lang="en-GB" sz="1200" dirty="0"/>
                          </a:br>
                          <a:r>
                            <a:rPr lang="en-GB" sz="1200" dirty="0"/>
                            <a:t>Which four?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gridSpan="6">
                      <a:txBody>
                        <a:bodyPr/>
                        <a:lstStyle/>
                        <a:p>
                          <a:r>
                            <a:rPr lang="en-GB" sz="1200" dirty="0"/>
                            <a:t>2 of your answers give the dimensions of a rectangles with perimeter 148 cm.</a:t>
                          </a:r>
                          <a:br>
                            <a:rPr lang="en-GB" sz="1200" dirty="0"/>
                          </a:br>
                          <a:r>
                            <a:rPr lang="en-GB" sz="1200" dirty="0"/>
                            <a:t>Which two?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r>
                            <a:rPr lang="en-GB" sz="1200" dirty="0"/>
                            <a:t>3 of your answers give a trapezium of area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0" smtClean="0">
                                  <a:latin typeface="Cambria Math" panose="02040503050406030204" pitchFamily="18" charset="0"/>
                                </a:rPr>
                                <m:t>1072.5</m:t>
                              </m:r>
                              <m:r>
                                <a:rPr lang="en-GB" sz="1200" b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GB" sz="1200" b="0" smtClean="0"/>
                                    <m:t>cm</m:t>
                                  </m:r>
                                </m:e>
                                <m:sup>
                                  <m:r>
                                    <a:rPr lang="en-GB" sz="1200" b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200" dirty="0"/>
                            <a:t>.</a:t>
                          </a:r>
                        </a:p>
                        <a:p>
                          <a:r>
                            <a:rPr lang="en-GB" sz="1200" dirty="0"/>
                            <a:t>Which three?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7407818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559892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7">
                <a:extLst>
                  <a:ext uri="{FF2B5EF4-FFF2-40B4-BE49-F238E27FC236}">
                    <a16:creationId xmlns:a16="http://schemas.microsoft.com/office/drawing/2014/main" id="{147D4441-FEB9-CE2D-9D35-44DAAD129C0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6342217"/>
                  </p:ext>
                </p:extLst>
              </p:nvPr>
            </p:nvGraphicFramePr>
            <p:xfrm>
              <a:off x="359401" y="426210"/>
              <a:ext cx="6182673" cy="893521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48563">
                      <a:extLst>
                        <a:ext uri="{9D8B030D-6E8A-4147-A177-3AD203B41FA5}">
                          <a16:colId xmlns:a16="http://schemas.microsoft.com/office/drawing/2014/main" val="1318564321"/>
                        </a:ext>
                      </a:extLst>
                    </a:gridCol>
                    <a:gridCol w="116840">
                      <a:extLst>
                        <a:ext uri="{9D8B030D-6E8A-4147-A177-3AD203B41FA5}">
                          <a16:colId xmlns:a16="http://schemas.microsoft.com/office/drawing/2014/main" val="2089095400"/>
                        </a:ext>
                      </a:extLst>
                    </a:gridCol>
                    <a:gridCol w="398960">
                      <a:extLst>
                        <a:ext uri="{9D8B030D-6E8A-4147-A177-3AD203B41FA5}">
                          <a16:colId xmlns:a16="http://schemas.microsoft.com/office/drawing/2014/main" val="2874085337"/>
                        </a:ext>
                      </a:extLst>
                    </a:gridCol>
                    <a:gridCol w="116840">
                      <a:extLst>
                        <a:ext uri="{9D8B030D-6E8A-4147-A177-3AD203B41FA5}">
                          <a16:colId xmlns:a16="http://schemas.microsoft.com/office/drawing/2014/main" val="1581213905"/>
                        </a:ext>
                      </a:extLst>
                    </a:gridCol>
                    <a:gridCol w="349358">
                      <a:extLst>
                        <a:ext uri="{9D8B030D-6E8A-4147-A177-3AD203B41FA5}">
                          <a16:colId xmlns:a16="http://schemas.microsoft.com/office/drawing/2014/main" val="2634358301"/>
                        </a:ext>
                      </a:extLst>
                    </a:gridCol>
                    <a:gridCol w="148807">
                      <a:extLst>
                        <a:ext uri="{9D8B030D-6E8A-4147-A177-3AD203B41FA5}">
                          <a16:colId xmlns:a16="http://schemas.microsoft.com/office/drawing/2014/main" val="334093756"/>
                        </a:ext>
                      </a:extLst>
                    </a:gridCol>
                    <a:gridCol w="299756">
                      <a:extLst>
                        <a:ext uri="{9D8B030D-6E8A-4147-A177-3AD203B41FA5}">
                          <a16:colId xmlns:a16="http://schemas.microsoft.com/office/drawing/2014/main" val="3834810691"/>
                        </a:ext>
                      </a:extLst>
                    </a:gridCol>
                    <a:gridCol w="208280">
                      <a:extLst>
                        <a:ext uri="{9D8B030D-6E8A-4147-A177-3AD203B41FA5}">
                          <a16:colId xmlns:a16="http://schemas.microsoft.com/office/drawing/2014/main" val="3018841038"/>
                        </a:ext>
                      </a:extLst>
                    </a:gridCol>
                    <a:gridCol w="498166">
                      <a:extLst>
                        <a:ext uri="{9D8B030D-6E8A-4147-A177-3AD203B41FA5}">
                          <a16:colId xmlns:a16="http://schemas.microsoft.com/office/drawing/2014/main" val="2588469518"/>
                        </a:ext>
                      </a:extLst>
                    </a:gridCol>
                    <a:gridCol w="364562">
                      <a:extLst>
                        <a:ext uri="{9D8B030D-6E8A-4147-A177-3AD203B41FA5}">
                          <a16:colId xmlns:a16="http://schemas.microsoft.com/office/drawing/2014/main" val="3567183835"/>
                        </a:ext>
                      </a:extLst>
                    </a:gridCol>
                    <a:gridCol w="116840">
                      <a:extLst>
                        <a:ext uri="{9D8B030D-6E8A-4147-A177-3AD203B41FA5}">
                          <a16:colId xmlns:a16="http://schemas.microsoft.com/office/drawing/2014/main" val="2381194315"/>
                        </a:ext>
                      </a:extLst>
                    </a:gridCol>
                    <a:gridCol w="116840">
                      <a:extLst>
                        <a:ext uri="{9D8B030D-6E8A-4147-A177-3AD203B41FA5}">
                          <a16:colId xmlns:a16="http://schemas.microsoft.com/office/drawing/2014/main" val="3926376974"/>
                        </a:ext>
                      </a:extLst>
                    </a:gridCol>
                    <a:gridCol w="498165">
                      <a:extLst>
                        <a:ext uri="{9D8B030D-6E8A-4147-A177-3AD203B41FA5}">
                          <a16:colId xmlns:a16="http://schemas.microsoft.com/office/drawing/2014/main" val="2951837630"/>
                        </a:ext>
                      </a:extLst>
                    </a:gridCol>
                    <a:gridCol w="299756">
                      <a:extLst>
                        <a:ext uri="{9D8B030D-6E8A-4147-A177-3AD203B41FA5}">
                          <a16:colId xmlns:a16="http://schemas.microsoft.com/office/drawing/2014/main" val="2656118444"/>
                        </a:ext>
                      </a:extLst>
                    </a:gridCol>
                    <a:gridCol w="208280">
                      <a:extLst>
                        <a:ext uri="{9D8B030D-6E8A-4147-A177-3AD203B41FA5}">
                          <a16:colId xmlns:a16="http://schemas.microsoft.com/office/drawing/2014/main" val="167494744"/>
                        </a:ext>
                      </a:extLst>
                    </a:gridCol>
                    <a:gridCol w="498165">
                      <a:extLst>
                        <a:ext uri="{9D8B030D-6E8A-4147-A177-3AD203B41FA5}">
                          <a16:colId xmlns:a16="http://schemas.microsoft.com/office/drawing/2014/main" val="3212444712"/>
                        </a:ext>
                      </a:extLst>
                    </a:gridCol>
                    <a:gridCol w="166054">
                      <a:extLst>
                        <a:ext uri="{9D8B030D-6E8A-4147-A177-3AD203B41FA5}">
                          <a16:colId xmlns:a16="http://schemas.microsoft.com/office/drawing/2014/main" val="3832039706"/>
                        </a:ext>
                      </a:extLst>
                    </a:gridCol>
                    <a:gridCol w="332111">
                      <a:extLst>
                        <a:ext uri="{9D8B030D-6E8A-4147-A177-3AD203B41FA5}">
                          <a16:colId xmlns:a16="http://schemas.microsoft.com/office/drawing/2014/main" val="1040918405"/>
                        </a:ext>
                      </a:extLst>
                    </a:gridCol>
                    <a:gridCol w="205351">
                      <a:extLst>
                        <a:ext uri="{9D8B030D-6E8A-4147-A177-3AD203B41FA5}">
                          <a16:colId xmlns:a16="http://schemas.microsoft.com/office/drawing/2014/main" val="2390184302"/>
                        </a:ext>
                      </a:extLst>
                    </a:gridCol>
                    <a:gridCol w="126760">
                      <a:extLst>
                        <a:ext uri="{9D8B030D-6E8A-4147-A177-3AD203B41FA5}">
                          <a16:colId xmlns:a16="http://schemas.microsoft.com/office/drawing/2014/main" val="867425026"/>
                        </a:ext>
                      </a:extLst>
                    </a:gridCol>
                    <a:gridCol w="166054">
                      <a:extLst>
                        <a:ext uri="{9D8B030D-6E8A-4147-A177-3AD203B41FA5}">
                          <a16:colId xmlns:a16="http://schemas.microsoft.com/office/drawing/2014/main" val="1001792147"/>
                        </a:ext>
                      </a:extLst>
                    </a:gridCol>
                    <a:gridCol w="498165">
                      <a:extLst>
                        <a:ext uri="{9D8B030D-6E8A-4147-A177-3AD203B41FA5}">
                          <a16:colId xmlns:a16="http://schemas.microsoft.com/office/drawing/2014/main" val="1089854047"/>
                        </a:ext>
                      </a:extLst>
                    </a:gridCol>
                  </a:tblGrid>
                  <a:tr h="292100">
                    <a:tc gridSpan="6"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Question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Answer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b="1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Question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r>
                            <a:rPr lang="en-GB" sz="1200"/>
                            <a:t>Answer</a:t>
                          </a:r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Answer</a:t>
                          </a:r>
                          <a:endParaRPr lang="en-GB" b="1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096195"/>
                      </a:ext>
                    </a:extLst>
                  </a:tr>
                  <a:tr h="502920">
                    <a:tc gridSpan="6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85" t="-57831" r="-291538" b="-161204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gridSpan="7">
                      <a:txBody>
                        <a:bodyPr/>
                        <a:lstStyle/>
                        <a:p>
                          <a:r>
                            <a:rPr lang="en-GB" sz="1200" dirty="0"/>
                            <a:t>An orchard contains 45 trees.</a:t>
                          </a:r>
                        </a:p>
                        <a:p>
                          <a:r>
                            <a:rPr lang="en-GB" sz="1200" dirty="0"/>
                            <a:t>27 are apple trees, the rest are pear trees.</a:t>
                          </a:r>
                        </a:p>
                        <a:p>
                          <a:r>
                            <a:rPr lang="en-GB" sz="1200" dirty="0"/>
                            <a:t>Find the percentage of apple trees.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gridSpan="3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07955468"/>
                      </a:ext>
                    </a:extLst>
                  </a:tr>
                  <a:tr h="640080">
                    <a:tc gridSpan="6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85" t="-124762" r="-291538" b="-117428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7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9149733"/>
                      </a:ext>
                    </a:extLst>
                  </a:tr>
                  <a:tr h="640080">
                    <a:tc gridSpan="6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85" t="-224762" r="-291538" b="-107428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44353" t="-224762" r="-36364" b="-107428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88215215"/>
                      </a:ext>
                    </a:extLst>
                  </a:tr>
                  <a:tr h="641287">
                    <a:tc gridSpan="6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85" t="-324762" r="-291538" b="-97428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44353" t="-324762" r="-36364" b="-97428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0214249"/>
                      </a:ext>
                    </a:extLst>
                  </a:tr>
                  <a:tr h="803783">
                    <a:tc gridSpan="6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85" t="-337879" r="-291538" b="-675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44353" t="-337879" r="-36364" b="-675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83121045"/>
                      </a:ext>
                    </a:extLst>
                  </a:tr>
                  <a:tr h="2052000">
                    <a:tc gridSpan="6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85" t="-171513" r="-291538" b="-16439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r>
                            <a:rPr lang="en-GB" sz="1200" dirty="0"/>
                            <a:t>Using this stem and leaf diagram: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41300243"/>
                      </a:ext>
                    </a:extLst>
                  </a:tr>
                  <a:tr h="297180">
                    <a:tc rowSpan="2" gridSpan="6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85" t="-943299" r="-291538" b="-471134"/>
                          </a:stretch>
                        </a:blipFill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r>
                            <a:rPr lang="en-GB" sz="1200" dirty="0"/>
                            <a:t>Mode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3554955"/>
                      </a:ext>
                    </a:extLst>
                  </a:tr>
                  <a:tr h="297180">
                    <a:tc gridSpan="6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r>
                            <a:rPr lang="en-GB" sz="1200" dirty="0"/>
                            <a:t>Median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8071797"/>
                      </a:ext>
                    </a:extLst>
                  </a:tr>
                  <a:tr h="297180">
                    <a:tc gridSpan="6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r>
                            <a:rPr lang="en-GB" sz="1200" dirty="0"/>
                            <a:t>Range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38248185"/>
                      </a:ext>
                    </a:extLst>
                  </a:tr>
                  <a:tr h="297180">
                    <a:tc gridSpan="6">
                      <a:txBody>
                        <a:bodyPr/>
                        <a:lstStyle/>
                        <a:p>
                          <a:endParaRPr lang="en-GB" sz="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endParaRPr lang="en-GB" sz="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0210680"/>
                      </a:ext>
                    </a:extLst>
                  </a:tr>
                  <a:tr h="274320">
                    <a:tc gridSpan="22">
                      <a:txBody>
                        <a:bodyPr/>
                        <a:lstStyle/>
                        <a:p>
                          <a:r>
                            <a:rPr lang="en-GB" sz="1200" dirty="0"/>
                            <a:t>Write all the numerical answers from the shaded boxes in this grid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47085682"/>
                      </a:ext>
                    </a:extLst>
                  </a:tr>
                  <a:tr h="370840"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solidFill>
                          <a:schemeClr val="accent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81000359"/>
                      </a:ext>
                    </a:extLst>
                  </a:tr>
                  <a:tr h="152400">
                    <a:tc gridSpan="8">
                      <a:txBody>
                        <a:bodyPr/>
                        <a:lstStyle/>
                        <a:p>
                          <a:endParaRPr lang="en-GB" sz="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400" dirty="0"/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endParaRPr lang="en-GB" sz="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400" dirty="0"/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endParaRPr lang="en-GB" sz="400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5080790"/>
                      </a:ext>
                    </a:extLst>
                  </a:tr>
                  <a:tr h="1005840">
                    <a:tc gridSpan="7">
                      <a:txBody>
                        <a:bodyPr/>
                        <a:lstStyle/>
                        <a:p>
                          <a:r>
                            <a:rPr lang="en-GB" sz="1200" dirty="0"/>
                            <a:t>4 of your answers can be the angles in a quadrilateral.</a:t>
                          </a:r>
                          <a:br>
                            <a:rPr lang="en-GB" sz="1200" dirty="0"/>
                          </a:br>
                          <a:r>
                            <a:rPr lang="en-GB" sz="1200" dirty="0"/>
                            <a:t>Which four?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gridSpan="6">
                      <a:txBody>
                        <a:bodyPr/>
                        <a:lstStyle/>
                        <a:p>
                          <a:r>
                            <a:rPr lang="en-GB" sz="1200" dirty="0"/>
                            <a:t>2 of your answers give the dimensions of a rectangles with perimeter 148 cm.</a:t>
                          </a:r>
                          <a:br>
                            <a:rPr lang="en-GB" sz="1200" dirty="0"/>
                          </a:br>
                          <a:r>
                            <a:rPr lang="en-GB" sz="1200" dirty="0"/>
                            <a:t>Which two?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gridSpan="7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1009" t="-752121" r="-612" b="-3818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7407818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25598926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9DAA4184-CB09-23E3-78F1-B7DB8D6636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192509"/>
              </p:ext>
            </p:extLst>
          </p:nvPr>
        </p:nvGraphicFramePr>
        <p:xfrm>
          <a:off x="3884457" y="4418235"/>
          <a:ext cx="1814400" cy="1615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200">
                  <a:extLst>
                    <a:ext uri="{9D8B030D-6E8A-4147-A177-3AD203B41FA5}">
                      <a16:colId xmlns:a16="http://schemas.microsoft.com/office/drawing/2014/main" val="288735588"/>
                    </a:ext>
                  </a:extLst>
                </a:gridCol>
                <a:gridCol w="259200">
                  <a:extLst>
                    <a:ext uri="{9D8B030D-6E8A-4147-A177-3AD203B41FA5}">
                      <a16:colId xmlns:a16="http://schemas.microsoft.com/office/drawing/2014/main" val="1402554349"/>
                    </a:ext>
                  </a:extLst>
                </a:gridCol>
                <a:gridCol w="259200">
                  <a:extLst>
                    <a:ext uri="{9D8B030D-6E8A-4147-A177-3AD203B41FA5}">
                      <a16:colId xmlns:a16="http://schemas.microsoft.com/office/drawing/2014/main" val="3974528363"/>
                    </a:ext>
                  </a:extLst>
                </a:gridCol>
                <a:gridCol w="259200">
                  <a:extLst>
                    <a:ext uri="{9D8B030D-6E8A-4147-A177-3AD203B41FA5}">
                      <a16:colId xmlns:a16="http://schemas.microsoft.com/office/drawing/2014/main" val="1130058069"/>
                    </a:ext>
                  </a:extLst>
                </a:gridCol>
                <a:gridCol w="259200">
                  <a:extLst>
                    <a:ext uri="{9D8B030D-6E8A-4147-A177-3AD203B41FA5}">
                      <a16:colId xmlns:a16="http://schemas.microsoft.com/office/drawing/2014/main" val="2662276787"/>
                    </a:ext>
                  </a:extLst>
                </a:gridCol>
                <a:gridCol w="259200">
                  <a:extLst>
                    <a:ext uri="{9D8B030D-6E8A-4147-A177-3AD203B41FA5}">
                      <a16:colId xmlns:a16="http://schemas.microsoft.com/office/drawing/2014/main" val="2642875852"/>
                    </a:ext>
                  </a:extLst>
                </a:gridCol>
                <a:gridCol w="259200">
                  <a:extLst>
                    <a:ext uri="{9D8B030D-6E8A-4147-A177-3AD203B41FA5}">
                      <a16:colId xmlns:a16="http://schemas.microsoft.com/office/drawing/2014/main" val="2460403922"/>
                    </a:ext>
                  </a:extLst>
                </a:gridCol>
              </a:tblGrid>
              <a:tr h="124460">
                <a:tc>
                  <a:txBody>
                    <a:bodyPr/>
                    <a:lstStyle/>
                    <a:p>
                      <a:r>
                        <a:rPr lang="en-GB" sz="10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409463"/>
                  </a:ext>
                </a:extLst>
              </a:tr>
              <a:tr h="124460">
                <a:tc>
                  <a:txBody>
                    <a:bodyPr/>
                    <a:lstStyle/>
                    <a:p>
                      <a:r>
                        <a:rPr lang="en-GB" sz="1000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116887"/>
                  </a:ext>
                </a:extLst>
              </a:tr>
              <a:tr h="124460">
                <a:tc>
                  <a:txBody>
                    <a:bodyPr/>
                    <a:lstStyle/>
                    <a:p>
                      <a:r>
                        <a:rPr lang="en-GB" sz="1000" dirty="0"/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792633"/>
                  </a:ext>
                </a:extLst>
              </a:tr>
              <a:tr h="124460">
                <a:tc>
                  <a:txBody>
                    <a:bodyPr/>
                    <a:lstStyle/>
                    <a:p>
                      <a:r>
                        <a:rPr lang="en-GB" sz="1000" dirty="0"/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444139"/>
                  </a:ext>
                </a:extLst>
              </a:tr>
              <a:tr h="124460">
                <a:tc>
                  <a:txBody>
                    <a:bodyPr/>
                    <a:lstStyle/>
                    <a:p>
                      <a:r>
                        <a:rPr lang="en-GB" sz="1000" dirty="0"/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7269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844236"/>
                  </a:ext>
                </a:extLst>
              </a:tr>
              <a:tr h="124460">
                <a:tc>
                  <a:txBody>
                    <a:bodyPr/>
                    <a:lstStyle/>
                    <a:p>
                      <a:r>
                        <a:rPr lang="en-GB" sz="1000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5">
                  <a:txBody>
                    <a:bodyPr/>
                    <a:lstStyle/>
                    <a:p>
                      <a:r>
                        <a:rPr lang="en-GB" sz="1000" dirty="0"/>
                        <a:t>means 12kg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2270587"/>
                  </a:ext>
                </a:extLst>
              </a:tr>
            </a:tbl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id="{9271C0E3-9C2B-501B-5A04-DB41B9EB31B0}"/>
              </a:ext>
            </a:extLst>
          </p:cNvPr>
          <p:cNvGrpSpPr/>
          <p:nvPr/>
        </p:nvGrpSpPr>
        <p:grpSpPr>
          <a:xfrm>
            <a:off x="164491" y="3766376"/>
            <a:ext cx="1989303" cy="2169994"/>
            <a:chOff x="-1736819" y="2463421"/>
            <a:chExt cx="1989303" cy="2169994"/>
          </a:xfrm>
        </p:grpSpPr>
        <p:sp>
          <p:nvSpPr>
            <p:cNvPr id="9" name="Isosceles Triangle 8">
              <a:extLst>
                <a:ext uri="{FF2B5EF4-FFF2-40B4-BE49-F238E27FC236}">
                  <a16:creationId xmlns:a16="http://schemas.microsoft.com/office/drawing/2014/main" id="{380CD149-DFCC-F673-CE18-CC0DF9A92858}"/>
                </a:ext>
              </a:extLst>
            </p:cNvPr>
            <p:cNvSpPr/>
            <p:nvPr/>
          </p:nvSpPr>
          <p:spPr>
            <a:xfrm rot="1533508">
              <a:off x="-1108321" y="3017902"/>
              <a:ext cx="839337" cy="1522235"/>
            </a:xfrm>
            <a:prstGeom prst="triangle">
              <a:avLst>
                <a:gd name="adj" fmla="val 50000"/>
              </a:avLst>
            </a:prstGeom>
            <a:noFill/>
            <a:ln w="19050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Partial Circle 9">
              <a:extLst>
                <a:ext uri="{FF2B5EF4-FFF2-40B4-BE49-F238E27FC236}">
                  <a16:creationId xmlns:a16="http://schemas.microsoft.com/office/drawing/2014/main" id="{824C62A6-E1D4-CC6B-E78E-8B36D17C5642}"/>
                </a:ext>
              </a:extLst>
            </p:cNvPr>
            <p:cNvSpPr/>
            <p:nvPr/>
          </p:nvSpPr>
          <p:spPr>
            <a:xfrm>
              <a:off x="-975814" y="2463421"/>
              <a:ext cx="1228298" cy="1228298"/>
            </a:xfrm>
            <a:prstGeom prst="pie">
              <a:avLst>
                <a:gd name="adj1" fmla="val 6018288"/>
                <a:gd name="adj2" fmla="val 7827733"/>
              </a:avLst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F8A6E539-FD0B-4BFB-C612-044B94A3125E}"/>
                    </a:ext>
                  </a:extLst>
                </p:cNvPr>
                <p:cNvSpPr txBox="1"/>
                <p:nvPr/>
              </p:nvSpPr>
              <p:spPr>
                <a:xfrm>
                  <a:off x="-754180" y="3336878"/>
                  <a:ext cx="425116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35°</m:t>
                        </m:r>
                      </m:oMath>
                    </m:oMathPara>
                  </a14:m>
                  <a:endParaRPr lang="en-GB" sz="1100" dirty="0"/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F8A6E539-FD0B-4BFB-C612-044B94A3125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754180" y="3336878"/>
                  <a:ext cx="425116" cy="26161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Partial Circle 11">
              <a:extLst>
                <a:ext uri="{FF2B5EF4-FFF2-40B4-BE49-F238E27FC236}">
                  <a16:creationId xmlns:a16="http://schemas.microsoft.com/office/drawing/2014/main" id="{1B75404F-E6F8-354C-AFFA-9F7EFD9F06B7}"/>
                </a:ext>
              </a:extLst>
            </p:cNvPr>
            <p:cNvSpPr/>
            <p:nvPr/>
          </p:nvSpPr>
          <p:spPr>
            <a:xfrm>
              <a:off x="-1736819" y="3951027"/>
              <a:ext cx="682388" cy="682388"/>
            </a:xfrm>
            <a:prstGeom prst="pie">
              <a:avLst>
                <a:gd name="adj1" fmla="val 18541168"/>
                <a:gd name="adj2" fmla="val 1477412"/>
              </a:avLst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CB56476C-C21B-24EF-BB7B-C751A5A1850E}"/>
                    </a:ext>
                  </a:extLst>
                </p:cNvPr>
                <p:cNvSpPr txBox="1"/>
                <p:nvPr/>
              </p:nvSpPr>
              <p:spPr>
                <a:xfrm>
                  <a:off x="-1398895" y="4093899"/>
                  <a:ext cx="346569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GB" sz="1100" dirty="0"/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CB56476C-C21B-24EF-BB7B-C751A5A1850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398895" y="4093899"/>
                  <a:ext cx="346569" cy="26161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A190F71-AB53-BEC1-533E-8A2A0EEB0727}"/>
                </a:ext>
              </a:extLst>
            </p:cNvPr>
            <p:cNvCxnSpPr/>
            <p:nvPr/>
          </p:nvCxnSpPr>
          <p:spPr>
            <a:xfrm>
              <a:off x="-975814" y="3691719"/>
              <a:ext cx="75062" cy="12965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EACC135-19CB-C334-770C-72F7D7F06BEC}"/>
                </a:ext>
              </a:extLst>
            </p:cNvPr>
            <p:cNvCxnSpPr>
              <a:cxnSpLocks/>
            </p:cNvCxnSpPr>
            <p:nvPr/>
          </p:nvCxnSpPr>
          <p:spPr>
            <a:xfrm>
              <a:off x="-586854" y="3951027"/>
              <a:ext cx="16377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68779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A076388B-5E55-9A8F-1D7A-2F77B80A2B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910" y="5039918"/>
            <a:ext cx="2694072" cy="271936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" name="Table 19">
                <a:extLst>
                  <a:ext uri="{FF2B5EF4-FFF2-40B4-BE49-F238E27FC236}">
                    <a16:creationId xmlns:a16="http://schemas.microsoft.com/office/drawing/2014/main" id="{652A749F-6C0D-3ED5-A342-69BE21C8BD7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94295590"/>
                  </p:ext>
                </p:extLst>
              </p:nvPr>
            </p:nvGraphicFramePr>
            <p:xfrm>
              <a:off x="133043" y="312064"/>
              <a:ext cx="6619398" cy="908360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7394">
                      <a:extLst>
                        <a:ext uri="{9D8B030D-6E8A-4147-A177-3AD203B41FA5}">
                          <a16:colId xmlns:a16="http://schemas.microsoft.com/office/drawing/2014/main" val="3789069674"/>
                        </a:ext>
                      </a:extLst>
                    </a:gridCol>
                    <a:gridCol w="617395">
                      <a:extLst>
                        <a:ext uri="{9D8B030D-6E8A-4147-A177-3AD203B41FA5}">
                          <a16:colId xmlns:a16="http://schemas.microsoft.com/office/drawing/2014/main" val="1286312321"/>
                        </a:ext>
                      </a:extLst>
                    </a:gridCol>
                    <a:gridCol w="116840">
                      <a:extLst>
                        <a:ext uri="{9D8B030D-6E8A-4147-A177-3AD203B41FA5}">
                          <a16:colId xmlns:a16="http://schemas.microsoft.com/office/drawing/2014/main" val="2468144386"/>
                        </a:ext>
                      </a:extLst>
                    </a:gridCol>
                    <a:gridCol w="353008">
                      <a:extLst>
                        <a:ext uri="{9D8B030D-6E8A-4147-A177-3AD203B41FA5}">
                          <a16:colId xmlns:a16="http://schemas.microsoft.com/office/drawing/2014/main" val="427027757"/>
                        </a:ext>
                      </a:extLst>
                    </a:gridCol>
                    <a:gridCol w="233318">
                      <a:extLst>
                        <a:ext uri="{9D8B030D-6E8A-4147-A177-3AD203B41FA5}">
                          <a16:colId xmlns:a16="http://schemas.microsoft.com/office/drawing/2014/main" val="4011833229"/>
                        </a:ext>
                      </a:extLst>
                    </a:gridCol>
                    <a:gridCol w="617394">
                      <a:extLst>
                        <a:ext uri="{9D8B030D-6E8A-4147-A177-3AD203B41FA5}">
                          <a16:colId xmlns:a16="http://schemas.microsoft.com/office/drawing/2014/main" val="1642196474"/>
                        </a:ext>
                      </a:extLst>
                    </a:gridCol>
                    <a:gridCol w="116840">
                      <a:extLst>
                        <a:ext uri="{9D8B030D-6E8A-4147-A177-3AD203B41FA5}">
                          <a16:colId xmlns:a16="http://schemas.microsoft.com/office/drawing/2014/main" val="2740267166"/>
                        </a:ext>
                      </a:extLst>
                    </a:gridCol>
                    <a:gridCol w="528034">
                      <a:extLst>
                        <a:ext uri="{9D8B030D-6E8A-4147-A177-3AD203B41FA5}">
                          <a16:colId xmlns:a16="http://schemas.microsoft.com/office/drawing/2014/main" val="74443636"/>
                        </a:ext>
                      </a:extLst>
                    </a:gridCol>
                    <a:gridCol w="116840">
                      <a:extLst>
                        <a:ext uri="{9D8B030D-6E8A-4147-A177-3AD203B41FA5}">
                          <a16:colId xmlns:a16="http://schemas.microsoft.com/office/drawing/2014/main" val="2972390703"/>
                        </a:ext>
                      </a:extLst>
                    </a:gridCol>
                    <a:gridCol w="116840">
                      <a:extLst>
                        <a:ext uri="{9D8B030D-6E8A-4147-A177-3AD203B41FA5}">
                          <a16:colId xmlns:a16="http://schemas.microsoft.com/office/drawing/2014/main" val="2132039389"/>
                        </a:ext>
                      </a:extLst>
                    </a:gridCol>
                    <a:gridCol w="513306">
                      <a:extLst>
                        <a:ext uri="{9D8B030D-6E8A-4147-A177-3AD203B41FA5}">
                          <a16:colId xmlns:a16="http://schemas.microsoft.com/office/drawing/2014/main" val="269884165"/>
                        </a:ext>
                      </a:extLst>
                    </a:gridCol>
                    <a:gridCol w="116840">
                      <a:extLst>
                        <a:ext uri="{9D8B030D-6E8A-4147-A177-3AD203B41FA5}">
                          <a16:colId xmlns:a16="http://schemas.microsoft.com/office/drawing/2014/main" val="3907117582"/>
                        </a:ext>
                      </a:extLst>
                    </a:gridCol>
                    <a:gridCol w="617394">
                      <a:extLst>
                        <a:ext uri="{9D8B030D-6E8A-4147-A177-3AD203B41FA5}">
                          <a16:colId xmlns:a16="http://schemas.microsoft.com/office/drawing/2014/main" val="3818797788"/>
                        </a:ext>
                      </a:extLst>
                    </a:gridCol>
                    <a:gridCol w="429836">
                      <a:extLst>
                        <a:ext uri="{9D8B030D-6E8A-4147-A177-3AD203B41FA5}">
                          <a16:colId xmlns:a16="http://schemas.microsoft.com/office/drawing/2014/main" val="1596851610"/>
                        </a:ext>
                      </a:extLst>
                    </a:gridCol>
                    <a:gridCol w="156490">
                      <a:extLst>
                        <a:ext uri="{9D8B030D-6E8A-4147-A177-3AD203B41FA5}">
                          <a16:colId xmlns:a16="http://schemas.microsoft.com/office/drawing/2014/main" val="3480935872"/>
                        </a:ext>
                      </a:extLst>
                    </a:gridCol>
                    <a:gridCol w="116840">
                      <a:extLst>
                        <a:ext uri="{9D8B030D-6E8A-4147-A177-3AD203B41FA5}">
                          <a16:colId xmlns:a16="http://schemas.microsoft.com/office/drawing/2014/main" val="2463368856"/>
                        </a:ext>
                      </a:extLst>
                    </a:gridCol>
                    <a:gridCol w="617395">
                      <a:extLst>
                        <a:ext uri="{9D8B030D-6E8A-4147-A177-3AD203B41FA5}">
                          <a16:colId xmlns:a16="http://schemas.microsoft.com/office/drawing/2014/main" val="1692646480"/>
                        </a:ext>
                      </a:extLst>
                    </a:gridCol>
                    <a:gridCol w="617394">
                      <a:extLst>
                        <a:ext uri="{9D8B030D-6E8A-4147-A177-3AD203B41FA5}">
                          <a16:colId xmlns:a16="http://schemas.microsoft.com/office/drawing/2014/main" val="1355135970"/>
                        </a:ext>
                      </a:extLst>
                    </a:gridCol>
                  </a:tblGrid>
                  <a:tr h="252000">
                    <a:tc gridSpan="4"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Question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Answer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b="1" dirty="0"/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Question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Answer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3">
                      <a:txBody>
                        <a:bodyPr/>
                        <a:lstStyle/>
                        <a:p>
                          <a:r>
                            <a:rPr lang="en-GB" sz="1200" b="1"/>
                            <a:t>Answer</a:t>
                          </a:r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9679954"/>
                      </a:ext>
                    </a:extLst>
                  </a:tr>
                  <a:tr h="661869">
                    <a:tc rowSpan="2" gridSpan="4">
                      <a:txBody>
                        <a:bodyPr/>
                        <a:lstStyle/>
                        <a:p>
                          <a:r>
                            <a:rPr lang="en-GB" sz="1200" dirty="0"/>
                            <a:t>In a bag of marbles, the ratio of red to blue marbles is 3:5. If there are 36 red marbles, how many blue marbles are there?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r>
                            <a:rPr lang="en-GB" sz="1200" b="0" i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Factorize the expression:</a:t>
                          </a: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</m:t>
                                </m:r>
                                <m:r>
                                  <a:rPr lang="en-GB" sz="1200" b="0" i="1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𝑡</m:t>
                                </m:r>
                                <m:r>
                                  <a:rPr lang="en-GB" sz="1200" b="0" i="1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² + 6</m:t>
                                </m:r>
                                <m:r>
                                  <a:rPr lang="en-GB" sz="1200" b="0" i="1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𝑡</m:t>
                                </m:r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11158616"/>
                      </a:ext>
                    </a:extLst>
                  </a:tr>
                  <a:tr h="180342">
                    <a:tc gridSpan="4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Evaluate this expression when</a:t>
                          </a:r>
                        </a:p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=−4</m:t>
                              </m:r>
                            </m:oMath>
                          </a14:m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90669686"/>
                      </a:ext>
                    </a:extLst>
                  </a:tr>
                  <a:tr h="456462">
                    <a:tc gridSpan="4">
                      <a:txBody>
                        <a:bodyPr/>
                        <a:lstStyle/>
                        <a:p>
                          <a:r>
                            <a:rPr lang="en-GB" sz="1200" b="0" i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Expand the expression: </a:t>
                          </a:r>
                          <a:endParaRPr lang="en-GB" sz="1200" b="0" i="1" kern="1200" dirty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(2</m:t>
                                </m:r>
                                <m:r>
                                  <a:rPr lang="en-GB" sz="1200" b="0" i="1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lang="en-GB" sz="1200" b="0" i="1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− 3)(</m:t>
                                </m:r>
                                <m:r>
                                  <a:rPr lang="en-GB" sz="1200" b="0" i="1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  <m:r>
                                  <a:rPr lang="en-GB" sz="1200" b="0" i="1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+ 4)</m:t>
                                </m:r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r>
                            <a:rPr lang="en-GB" sz="1200" b="0" i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Simplify the expression:</a:t>
                          </a:r>
                        </a:p>
                        <a:p>
                          <a:r>
                            <a:rPr lang="en-GB" sz="1200" b="0" i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kern="120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3</m:t>
                              </m:r>
                              <m:r>
                                <a:rPr lang="en-GB" sz="1200" b="0" i="1" kern="120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𝑏</m:t>
                              </m:r>
                              <m:r>
                                <a:rPr lang="en-GB" sz="1200" b="0" i="1" kern="120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+ 2 −2 (2</m:t>
                              </m:r>
                              <m:r>
                                <a:rPr lang="en-GB" sz="1200" b="0" i="1" kern="120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𝑏</m:t>
                              </m:r>
                              <m:r>
                                <a:rPr lang="en-GB" sz="1200" b="0" i="1" kern="120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− 4)</m:t>
                              </m:r>
                            </m:oMath>
                          </a14:m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16764949"/>
                      </a:ext>
                    </a:extLst>
                  </a:tr>
                  <a:tr h="639046">
                    <a:tc gridSpan="4">
                      <a:txBody>
                        <a:bodyPr/>
                        <a:lstStyle/>
                        <a:p>
                          <a:r>
                            <a:rPr lang="en-GB" sz="1200" dirty="0"/>
                            <a:t>Evaluate this expression when</a:t>
                          </a:r>
                          <a:br>
                            <a:rPr lang="en-GB" sz="1200" dirty="0"/>
                          </a:br>
                          <a:r>
                            <a:rPr lang="en-GB" sz="12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=−2</m:t>
                              </m:r>
                            </m:oMath>
                          </a14:m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r>
                            <a:rPr lang="en-GB" sz="1200" dirty="0"/>
                            <a:t>Evaluate this expression when </a:t>
                          </a: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=2.5</m:t>
                                </m:r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61023204"/>
                      </a:ext>
                    </a:extLst>
                  </a:tr>
                  <a:tr h="640919">
                    <a:tc gridSpan="4"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Calculate the size of one interior angle of a fifteen-sided polygon.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r>
                            <a:rPr lang="en-GB" sz="1200" dirty="0"/>
                            <a:t>Find the nth term for the sequence </a:t>
                          </a: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latin typeface="Cambria Math" panose="02040503050406030204" pitchFamily="18" charset="0"/>
                                  </a:rPr>
                                  <m:t>7, 12, 17, 22, …</m:t>
                                </m:r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89542514"/>
                      </a:ext>
                    </a:extLst>
                  </a:tr>
                  <a:tr h="342470">
                    <a:tc rowSpan="2" gridSpan="4">
                      <a:txBody>
                        <a:bodyPr/>
                        <a:lstStyle/>
                        <a:p>
                          <a:r>
                            <a:rPr lang="en-GB" sz="1200" b="0" i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An item costing £350 was decreased in price by 25% and then increased by 40%, what is the final cost of the item?</a:t>
                          </a:r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What is the 15</a:t>
                          </a:r>
                          <a:r>
                            <a:rPr lang="en-GB" sz="1200" baseline="30000" dirty="0"/>
                            <a:t>th</a:t>
                          </a:r>
                          <a:r>
                            <a:rPr lang="en-GB" sz="1200" dirty="0"/>
                            <a:t> term of this sequence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21612254"/>
                      </a:ext>
                    </a:extLst>
                  </a:tr>
                  <a:tr h="594360">
                    <a:tc gridSpan="4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r>
                            <a:rPr lang="en-GB" sz="1200" b="0" i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Solve the inequality: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kern="120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  <m:r>
                                <a:rPr lang="en-GB" sz="1200" b="0" i="1" kern="120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GB" sz="1200" b="0" i="1" kern="120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+ 1 &gt; 5</m:t>
                              </m:r>
                              <m:r>
                                <a:rPr lang="en-GB" sz="1200" b="0" i="1" kern="120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GB" sz="1200" b="0" i="1" kern="120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− 3</m:t>
                              </m:r>
                            </m:oMath>
                          </a14:m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88516471"/>
                      </a:ext>
                    </a:extLst>
                  </a:tr>
                  <a:tr h="0">
                    <a:tc rowSpan="2" gridSpan="8"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Calculate the gradient of this line.</a:t>
                          </a:r>
                        </a:p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r>
                            <a:rPr lang="en-GB" sz="1200" dirty="0"/>
                            <a:t>Given that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200" dirty="0"/>
                            <a:t> is a positive</a:t>
                          </a:r>
                          <a:r>
                            <a:rPr lang="en-GB" sz="1200" baseline="0" dirty="0"/>
                            <a:t> integer write down the possible values for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baseline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80383039"/>
                      </a:ext>
                    </a:extLst>
                  </a:tr>
                  <a:tr h="2232000">
                    <a:tc gridSpan="8" v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8"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Calculate the mean of this data</a:t>
                          </a:r>
                        </a:p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67672020"/>
                      </a:ext>
                    </a:extLst>
                  </a:tr>
                  <a:tr h="296700">
                    <a:tc gridSpan="4">
                      <a:txBody>
                        <a:bodyPr/>
                        <a:lstStyle/>
                        <a:p>
                          <a:r>
                            <a:rPr lang="en-GB" sz="1200" dirty="0"/>
                            <a:t>Gradient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r>
                            <a:rPr lang="en-GB" sz="1200" dirty="0"/>
                            <a:t>Mean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2985869"/>
                      </a:ext>
                    </a:extLst>
                  </a:tr>
                  <a:tr h="0">
                    <a:tc gridSpan="4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5219572"/>
                      </a:ext>
                    </a:extLst>
                  </a:tr>
                  <a:tr h="296700">
                    <a:tc gridSpan="18">
                      <a:txBody>
                        <a:bodyPr/>
                        <a:lstStyle/>
                        <a:p>
                          <a:r>
                            <a:rPr lang="en-GB" sz="1200" dirty="0"/>
                            <a:t>Write all the numerical answers from the shaded boxes in the grid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07638764"/>
                      </a:ext>
                    </a:extLst>
                  </a:tr>
                  <a:tr h="296700"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52670077"/>
                      </a:ext>
                    </a:extLst>
                  </a:tr>
                  <a:tr h="108000">
                    <a:tc gridSpan="18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87796081"/>
                      </a:ext>
                    </a:extLst>
                  </a:tr>
                  <a:tr h="296700">
                    <a:tc gridSpan="18">
                      <a:txBody>
                        <a:bodyPr/>
                        <a:lstStyle/>
                        <a:p>
                          <a:r>
                            <a:rPr lang="en-GB" sz="1200" dirty="0"/>
                            <a:t>From these numbers, find five numbers which have. </a:t>
                          </a:r>
                          <a:r>
                            <a:rPr lang="en-GB" sz="1200" b="1" dirty="0"/>
                            <a:t>Median=1, Range=91, Mean=13.8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49391799"/>
                      </a:ext>
                    </a:extLst>
                  </a:tr>
                  <a:tr h="296700">
                    <a:tc gridSpan="3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8981436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9" name="Table 19">
                <a:extLst>
                  <a:ext uri="{FF2B5EF4-FFF2-40B4-BE49-F238E27FC236}">
                    <a16:creationId xmlns:a16="http://schemas.microsoft.com/office/drawing/2014/main" id="{652A749F-6C0D-3ED5-A342-69BE21C8BD7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94295590"/>
                  </p:ext>
                </p:extLst>
              </p:nvPr>
            </p:nvGraphicFramePr>
            <p:xfrm>
              <a:off x="133043" y="312064"/>
              <a:ext cx="6619398" cy="908360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7394">
                      <a:extLst>
                        <a:ext uri="{9D8B030D-6E8A-4147-A177-3AD203B41FA5}">
                          <a16:colId xmlns:a16="http://schemas.microsoft.com/office/drawing/2014/main" val="3789069674"/>
                        </a:ext>
                      </a:extLst>
                    </a:gridCol>
                    <a:gridCol w="617395">
                      <a:extLst>
                        <a:ext uri="{9D8B030D-6E8A-4147-A177-3AD203B41FA5}">
                          <a16:colId xmlns:a16="http://schemas.microsoft.com/office/drawing/2014/main" val="1286312321"/>
                        </a:ext>
                      </a:extLst>
                    </a:gridCol>
                    <a:gridCol w="116840">
                      <a:extLst>
                        <a:ext uri="{9D8B030D-6E8A-4147-A177-3AD203B41FA5}">
                          <a16:colId xmlns:a16="http://schemas.microsoft.com/office/drawing/2014/main" val="2468144386"/>
                        </a:ext>
                      </a:extLst>
                    </a:gridCol>
                    <a:gridCol w="353008">
                      <a:extLst>
                        <a:ext uri="{9D8B030D-6E8A-4147-A177-3AD203B41FA5}">
                          <a16:colId xmlns:a16="http://schemas.microsoft.com/office/drawing/2014/main" val="427027757"/>
                        </a:ext>
                      </a:extLst>
                    </a:gridCol>
                    <a:gridCol w="233318">
                      <a:extLst>
                        <a:ext uri="{9D8B030D-6E8A-4147-A177-3AD203B41FA5}">
                          <a16:colId xmlns:a16="http://schemas.microsoft.com/office/drawing/2014/main" val="4011833229"/>
                        </a:ext>
                      </a:extLst>
                    </a:gridCol>
                    <a:gridCol w="617394">
                      <a:extLst>
                        <a:ext uri="{9D8B030D-6E8A-4147-A177-3AD203B41FA5}">
                          <a16:colId xmlns:a16="http://schemas.microsoft.com/office/drawing/2014/main" val="1642196474"/>
                        </a:ext>
                      </a:extLst>
                    </a:gridCol>
                    <a:gridCol w="116840">
                      <a:extLst>
                        <a:ext uri="{9D8B030D-6E8A-4147-A177-3AD203B41FA5}">
                          <a16:colId xmlns:a16="http://schemas.microsoft.com/office/drawing/2014/main" val="2740267166"/>
                        </a:ext>
                      </a:extLst>
                    </a:gridCol>
                    <a:gridCol w="528034">
                      <a:extLst>
                        <a:ext uri="{9D8B030D-6E8A-4147-A177-3AD203B41FA5}">
                          <a16:colId xmlns:a16="http://schemas.microsoft.com/office/drawing/2014/main" val="74443636"/>
                        </a:ext>
                      </a:extLst>
                    </a:gridCol>
                    <a:gridCol w="116840">
                      <a:extLst>
                        <a:ext uri="{9D8B030D-6E8A-4147-A177-3AD203B41FA5}">
                          <a16:colId xmlns:a16="http://schemas.microsoft.com/office/drawing/2014/main" val="2972390703"/>
                        </a:ext>
                      </a:extLst>
                    </a:gridCol>
                    <a:gridCol w="116840">
                      <a:extLst>
                        <a:ext uri="{9D8B030D-6E8A-4147-A177-3AD203B41FA5}">
                          <a16:colId xmlns:a16="http://schemas.microsoft.com/office/drawing/2014/main" val="2132039389"/>
                        </a:ext>
                      </a:extLst>
                    </a:gridCol>
                    <a:gridCol w="513306">
                      <a:extLst>
                        <a:ext uri="{9D8B030D-6E8A-4147-A177-3AD203B41FA5}">
                          <a16:colId xmlns:a16="http://schemas.microsoft.com/office/drawing/2014/main" val="269884165"/>
                        </a:ext>
                      </a:extLst>
                    </a:gridCol>
                    <a:gridCol w="116840">
                      <a:extLst>
                        <a:ext uri="{9D8B030D-6E8A-4147-A177-3AD203B41FA5}">
                          <a16:colId xmlns:a16="http://schemas.microsoft.com/office/drawing/2014/main" val="3907117582"/>
                        </a:ext>
                      </a:extLst>
                    </a:gridCol>
                    <a:gridCol w="617394">
                      <a:extLst>
                        <a:ext uri="{9D8B030D-6E8A-4147-A177-3AD203B41FA5}">
                          <a16:colId xmlns:a16="http://schemas.microsoft.com/office/drawing/2014/main" val="3818797788"/>
                        </a:ext>
                      </a:extLst>
                    </a:gridCol>
                    <a:gridCol w="429836">
                      <a:extLst>
                        <a:ext uri="{9D8B030D-6E8A-4147-A177-3AD203B41FA5}">
                          <a16:colId xmlns:a16="http://schemas.microsoft.com/office/drawing/2014/main" val="1596851610"/>
                        </a:ext>
                      </a:extLst>
                    </a:gridCol>
                    <a:gridCol w="156490">
                      <a:extLst>
                        <a:ext uri="{9D8B030D-6E8A-4147-A177-3AD203B41FA5}">
                          <a16:colId xmlns:a16="http://schemas.microsoft.com/office/drawing/2014/main" val="3480935872"/>
                        </a:ext>
                      </a:extLst>
                    </a:gridCol>
                    <a:gridCol w="116840">
                      <a:extLst>
                        <a:ext uri="{9D8B030D-6E8A-4147-A177-3AD203B41FA5}">
                          <a16:colId xmlns:a16="http://schemas.microsoft.com/office/drawing/2014/main" val="2463368856"/>
                        </a:ext>
                      </a:extLst>
                    </a:gridCol>
                    <a:gridCol w="617395">
                      <a:extLst>
                        <a:ext uri="{9D8B030D-6E8A-4147-A177-3AD203B41FA5}">
                          <a16:colId xmlns:a16="http://schemas.microsoft.com/office/drawing/2014/main" val="1692646480"/>
                        </a:ext>
                      </a:extLst>
                    </a:gridCol>
                    <a:gridCol w="617394">
                      <a:extLst>
                        <a:ext uri="{9D8B030D-6E8A-4147-A177-3AD203B41FA5}">
                          <a16:colId xmlns:a16="http://schemas.microsoft.com/office/drawing/2014/main" val="1355135970"/>
                        </a:ext>
                      </a:extLst>
                    </a:gridCol>
                  </a:tblGrid>
                  <a:tr h="274320">
                    <a:tc gridSpan="4"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Question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Answer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b="1" dirty="0"/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Question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Answer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3">
                      <a:txBody>
                        <a:bodyPr/>
                        <a:lstStyle/>
                        <a:p>
                          <a:r>
                            <a:rPr lang="en-GB" sz="1200" b="1"/>
                            <a:t>Answer</a:t>
                          </a:r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9679954"/>
                      </a:ext>
                    </a:extLst>
                  </a:tr>
                  <a:tr h="661869">
                    <a:tc rowSpan="2" gridSpan="4">
                      <a:txBody>
                        <a:bodyPr/>
                        <a:lstStyle/>
                        <a:p>
                          <a:r>
                            <a:rPr lang="en-GB" sz="1200" dirty="0"/>
                            <a:t>In a bag of marbles, the ratio of red to blue marbles is 3:5. If there are 36 red marbles, how many blue marbles are there?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87708" t="-41284" r="-74419" b="-122844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11158616"/>
                      </a:ext>
                    </a:extLst>
                  </a:tr>
                  <a:tr h="640080">
                    <a:tc gridSpan="4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87708" t="-146667" r="-74419" b="-117523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90669686"/>
                      </a:ext>
                    </a:extLst>
                  </a:tr>
                  <a:tr h="457200">
                    <a:tc grid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57" t="-345333" r="-288929" b="-154533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87708" t="-345333" r="-74419" b="-154533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16764949"/>
                      </a:ext>
                    </a:extLst>
                  </a:tr>
                  <a:tr h="640080">
                    <a:tc grid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57" t="-318095" r="-288929" b="-100381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87708" t="-318095" r="-74419" b="-100381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61023204"/>
                      </a:ext>
                    </a:extLst>
                  </a:tr>
                  <a:tr h="640919">
                    <a:tc gridSpan="4"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Calculate the size of one interior angle of a fifteen-sided polygon.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87708" t="-418095" r="-74419" b="-90381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89542514"/>
                      </a:ext>
                    </a:extLst>
                  </a:tr>
                  <a:tr h="457200">
                    <a:tc rowSpan="2" gridSpan="4">
                      <a:txBody>
                        <a:bodyPr/>
                        <a:lstStyle/>
                        <a:p>
                          <a:r>
                            <a:rPr lang="en-GB" sz="1200" b="0" i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An item costing £350 was decreased in price by 25% and then increased by 40%, what is the final cost of the item?</a:t>
                          </a:r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What is the 15</a:t>
                          </a:r>
                          <a:r>
                            <a:rPr lang="en-GB" sz="1200" baseline="30000" dirty="0"/>
                            <a:t>th</a:t>
                          </a:r>
                          <a:r>
                            <a:rPr lang="en-GB" sz="1200" dirty="0"/>
                            <a:t> term of this sequence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21612254"/>
                      </a:ext>
                    </a:extLst>
                  </a:tr>
                  <a:tr h="731520">
                    <a:tc gridSpan="4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87708" t="-515833" r="-74419" b="-628333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88516471"/>
                      </a:ext>
                    </a:extLst>
                  </a:tr>
                  <a:tr h="640080">
                    <a:tc rowSpan="2" gridSpan="8"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Calculate the gradient of this line.</a:t>
                          </a:r>
                        </a:p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rowSpan="2"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87708" t="-703810" r="-74419" b="-61809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80383039"/>
                      </a:ext>
                    </a:extLst>
                  </a:tr>
                  <a:tr h="2232000">
                    <a:tc gridSpan="8" v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8"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Calculate the mean of this data</a:t>
                          </a:r>
                        </a:p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67672020"/>
                      </a:ext>
                    </a:extLst>
                  </a:tr>
                  <a:tr h="296700">
                    <a:tc gridSpan="4">
                      <a:txBody>
                        <a:bodyPr/>
                        <a:lstStyle/>
                        <a:p>
                          <a:r>
                            <a:rPr lang="en-GB" sz="1200" dirty="0"/>
                            <a:t>Gradient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r>
                            <a:rPr lang="en-GB" sz="1200" dirty="0"/>
                            <a:t>Mean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2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2985869"/>
                      </a:ext>
                    </a:extLst>
                  </a:tr>
                  <a:tr h="116840">
                    <a:tc gridSpan="4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5219572"/>
                      </a:ext>
                    </a:extLst>
                  </a:tr>
                  <a:tr h="296700">
                    <a:tc gridSpan="18">
                      <a:txBody>
                        <a:bodyPr/>
                        <a:lstStyle/>
                        <a:p>
                          <a:r>
                            <a:rPr lang="en-GB" sz="1200" dirty="0"/>
                            <a:t>Write all the numerical answers from the shaded boxes in the grid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07638764"/>
                      </a:ext>
                    </a:extLst>
                  </a:tr>
                  <a:tr h="296700"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52670077"/>
                      </a:ext>
                    </a:extLst>
                  </a:tr>
                  <a:tr h="108000">
                    <a:tc gridSpan="18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87796081"/>
                      </a:ext>
                    </a:extLst>
                  </a:tr>
                  <a:tr h="296700">
                    <a:tc gridSpan="18">
                      <a:txBody>
                        <a:bodyPr/>
                        <a:lstStyle/>
                        <a:p>
                          <a:r>
                            <a:rPr lang="en-GB" sz="1200" dirty="0"/>
                            <a:t>From these numbers, find five numbers which have. </a:t>
                          </a:r>
                          <a:r>
                            <a:rPr lang="en-GB" sz="1200" b="1" dirty="0"/>
                            <a:t>Median=1, Range=91, Mean=13.8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49391799"/>
                      </a:ext>
                    </a:extLst>
                  </a:tr>
                  <a:tr h="296700">
                    <a:tc gridSpan="3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4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8981436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F6D32575-EE68-45FA-9C5A-34ECAE106646}"/>
              </a:ext>
            </a:extLst>
          </p:cNvPr>
          <p:cNvSpPr/>
          <p:nvPr/>
        </p:nvSpPr>
        <p:spPr>
          <a:xfrm>
            <a:off x="-1" y="5009"/>
            <a:ext cx="1764947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12" dirty="0"/>
              <a:t>TASK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2C65F8-FE51-9227-C700-972AA96AC77E}"/>
              </a:ext>
            </a:extLst>
          </p:cNvPr>
          <p:cNvSpPr/>
          <p:nvPr/>
        </p:nvSpPr>
        <p:spPr>
          <a:xfrm>
            <a:off x="1764947" y="5008"/>
            <a:ext cx="5093053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50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8796DD-AC4D-FD03-DE9F-EC32418A8F56}"/>
              </a:ext>
            </a:extLst>
          </p:cNvPr>
          <p:cNvSpPr txBox="1"/>
          <p:nvPr/>
        </p:nvSpPr>
        <p:spPr>
          <a:xfrm>
            <a:off x="4832804" y="66210"/>
            <a:ext cx="1892154" cy="259943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89" dirty="0"/>
              <a:t>Date:</a:t>
            </a:r>
          </a:p>
        </p:txBody>
      </p:sp>
      <p:graphicFrame>
        <p:nvGraphicFramePr>
          <p:cNvPr id="20" name="Table 20">
            <a:extLst>
              <a:ext uri="{FF2B5EF4-FFF2-40B4-BE49-F238E27FC236}">
                <a16:creationId xmlns:a16="http://schemas.microsoft.com/office/drawing/2014/main" id="{B24A5613-F302-A0EA-E2BA-7F22F2CAD8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873023"/>
              </p:ext>
            </p:extLst>
          </p:nvPr>
        </p:nvGraphicFramePr>
        <p:xfrm>
          <a:off x="4184768" y="5824586"/>
          <a:ext cx="2134764" cy="172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1588">
                  <a:extLst>
                    <a:ext uri="{9D8B030D-6E8A-4147-A177-3AD203B41FA5}">
                      <a16:colId xmlns:a16="http://schemas.microsoft.com/office/drawing/2014/main" val="204427702"/>
                    </a:ext>
                  </a:extLst>
                </a:gridCol>
                <a:gridCol w="711588">
                  <a:extLst>
                    <a:ext uri="{9D8B030D-6E8A-4147-A177-3AD203B41FA5}">
                      <a16:colId xmlns:a16="http://schemas.microsoft.com/office/drawing/2014/main" val="1022872672"/>
                    </a:ext>
                  </a:extLst>
                </a:gridCol>
                <a:gridCol w="711588">
                  <a:extLst>
                    <a:ext uri="{9D8B030D-6E8A-4147-A177-3AD203B41FA5}">
                      <a16:colId xmlns:a16="http://schemas.microsoft.com/office/drawing/2014/main" val="342712106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Age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Frequency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450495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13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9609245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14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382774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15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081619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16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741798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17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609932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18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2304125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32228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172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01312C41-2D25-1538-D77B-EC07CAA46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77" y="4066260"/>
            <a:ext cx="3212538" cy="26562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6D32575-EE68-45FA-9C5A-34ECAE106646}"/>
              </a:ext>
            </a:extLst>
          </p:cNvPr>
          <p:cNvSpPr/>
          <p:nvPr/>
        </p:nvSpPr>
        <p:spPr>
          <a:xfrm>
            <a:off x="-1" y="5009"/>
            <a:ext cx="1764947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12" dirty="0"/>
              <a:t>TASK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2C65F8-FE51-9227-C700-972AA96AC77E}"/>
              </a:ext>
            </a:extLst>
          </p:cNvPr>
          <p:cNvSpPr/>
          <p:nvPr/>
        </p:nvSpPr>
        <p:spPr>
          <a:xfrm>
            <a:off x="1764947" y="5008"/>
            <a:ext cx="5093053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50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8796DD-AC4D-FD03-DE9F-EC32418A8F56}"/>
              </a:ext>
            </a:extLst>
          </p:cNvPr>
          <p:cNvSpPr txBox="1"/>
          <p:nvPr/>
        </p:nvSpPr>
        <p:spPr>
          <a:xfrm>
            <a:off x="4832804" y="66210"/>
            <a:ext cx="1892154" cy="259943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89" dirty="0"/>
              <a:t>Date: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19">
                <a:extLst>
                  <a:ext uri="{FF2B5EF4-FFF2-40B4-BE49-F238E27FC236}">
                    <a16:creationId xmlns:a16="http://schemas.microsoft.com/office/drawing/2014/main" id="{A19DF3A1-C4A5-4202-26F8-8A1FC3FD1FF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70737510"/>
                  </p:ext>
                </p:extLst>
              </p:nvPr>
            </p:nvGraphicFramePr>
            <p:xfrm>
              <a:off x="158677" y="365008"/>
              <a:ext cx="3212538" cy="69696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950270">
                      <a:extLst>
                        <a:ext uri="{9D8B030D-6E8A-4147-A177-3AD203B41FA5}">
                          <a16:colId xmlns:a16="http://schemas.microsoft.com/office/drawing/2014/main" val="3789069674"/>
                        </a:ext>
                      </a:extLst>
                    </a:gridCol>
                    <a:gridCol w="1262268">
                      <a:extLst>
                        <a:ext uri="{9D8B030D-6E8A-4147-A177-3AD203B41FA5}">
                          <a16:colId xmlns:a16="http://schemas.microsoft.com/office/drawing/2014/main" val="1642196474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Question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Answer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09679954"/>
                      </a:ext>
                    </a:extLst>
                  </a:tr>
                  <a:tr h="661869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A recipe requires 2.5 cups of flour for every 3.75 cups of sugar. </a:t>
                          </a:r>
                        </a:p>
                        <a:p>
                          <a:r>
                            <a:rPr lang="en-GB" sz="1200" dirty="0"/>
                            <a:t>If you have 6 cups of flour, how much sugar is needed?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11158616"/>
                      </a:ext>
                    </a:extLst>
                  </a:tr>
                  <a:tr h="456462">
                    <a:tc>
                      <a:txBody>
                        <a:bodyPr/>
                        <a:lstStyle/>
                        <a:p>
                          <a:r>
                            <a:rPr lang="en-GB" sz="1200" b="0" kern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Factorise the expression</a:t>
                          </a:r>
                          <a:br>
                            <a:rPr lang="en-GB" sz="1200" b="0" kern="1200" dirty="0">
                              <a:solidFill>
                                <a:schemeClr val="tx1"/>
                              </a:solidFill>
                              <a:effectLst/>
                            </a:rPr>
                          </a:br>
                          <a:r>
                            <a:rPr lang="en-GB" sz="1200" b="0" kern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kern="120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  <m:sSup>
                                <m:sSupPr>
                                  <m:ctrlPr>
                                    <a:rPr lang="en-GB" sz="1200" b="0" i="1" kern="1200" dirty="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kern="1200" dirty="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200" b="0" kern="1200" dirty="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200" b="0" kern="120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 + 10</m:t>
                              </m:r>
                              <m:r>
                                <a:rPr lang="en-GB" sz="1200" b="0" kern="120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200" b="0" kern="120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 − 15.</m:t>
                              </m:r>
                            </m:oMath>
                          </a14:m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16764949"/>
                      </a:ext>
                    </a:extLst>
                  </a:tr>
                  <a:tr h="639046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Evaluate this expression when</a:t>
                          </a:r>
                          <a:br>
                            <a:rPr lang="en-GB" sz="1200" dirty="0"/>
                          </a:br>
                          <a:r>
                            <a:rPr lang="en-GB" sz="120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200" b="0" smtClean="0">
                                  <a:latin typeface="Cambria Math" panose="02040503050406030204" pitchFamily="18" charset="0"/>
                                </a:rPr>
                                <m:t>=−2.5</m:t>
                              </m:r>
                            </m:oMath>
                          </a14:m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61023204"/>
                      </a:ext>
                    </a:extLst>
                  </a:tr>
                  <a:tr h="640919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Solve</a:t>
                          </a:r>
                        </a:p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dirty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sz="1200" b="0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−10 &lt; 3</m:t>
                                </m:r>
                                <m:r>
                                  <a:rPr lang="en-GB" sz="1200" b="0" i="1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GB" sz="1200" b="0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+ 2 &lt; 29 </m:t>
                                </m:r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89542514"/>
                      </a:ext>
                    </a:extLst>
                  </a:tr>
                  <a:tr h="912725">
                    <a:tc gridSpan="2">
                      <a:txBody>
                        <a:bodyPr/>
                        <a:lstStyle/>
                        <a:p>
                          <a:r>
                            <a:rPr lang="en-GB" sz="1200" dirty="0"/>
                            <a:t>Draw your solution on the number line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21612254"/>
                      </a:ext>
                    </a:extLst>
                  </a:tr>
                  <a:tr h="752592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Given that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1200" dirty="0"/>
                            <a:t> is an integer and also satisfies</a:t>
                          </a:r>
                          <a:r>
                            <a:rPr lang="en-GB" sz="1200" baseline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baseline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200" b="0" i="1" baseline="0" smtClean="0">
                                  <a:latin typeface="Cambria Math" panose="02040503050406030204" pitchFamily="18" charset="0"/>
                                </a:rPr>
                                <m:t>&gt;7.</m:t>
                              </m:r>
                            </m:oMath>
                          </a14:m>
                          <a:br>
                            <a:rPr lang="en-GB" sz="1200" b="0" baseline="0" dirty="0"/>
                          </a:br>
                          <a:r>
                            <a:rPr lang="en-GB" sz="1200" b="0" baseline="0" dirty="0"/>
                            <a:t>Write down the value of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baseline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80383039"/>
                      </a:ext>
                    </a:extLst>
                  </a:tr>
                  <a:tr h="296700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In a stock market, a share increased from $62 to $76.88. </a:t>
                          </a:r>
                        </a:p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What is the percentage gain?</a:t>
                          </a:r>
                        </a:p>
                        <a:p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2985869"/>
                      </a:ext>
                    </a:extLst>
                  </a:tr>
                  <a:tr h="296700">
                    <a:tc>
                      <a:txBody>
                        <a:bodyPr/>
                        <a:lstStyle/>
                        <a:p>
                          <a:r>
                            <a:rPr lang="en-GB" sz="1200" b="0" i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Solve the equation </a:t>
                          </a: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7− 3(</m:t>
                                </m:r>
                                <m:r>
                                  <a:rPr lang="en-GB" sz="1200" b="0" i="1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𝑦</m:t>
                                </m:r>
                                <m:r>
                                  <a:rPr lang="en-GB" sz="1200" b="0" i="1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+ 1) =3</m:t>
                                </m:r>
                                <m:r>
                                  <a:rPr lang="en-GB" sz="1200" b="0" i="1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𝑦</m:t>
                                </m:r>
                                <m:r>
                                  <a:rPr lang="en-GB" sz="1200" b="0" i="1" kern="1200" dirty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+ 3</m:t>
                                </m:r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59834900"/>
                      </a:ext>
                    </a:extLst>
                  </a:tr>
                  <a:tr h="296700">
                    <a:tc>
                      <a:txBody>
                        <a:bodyPr/>
                        <a:lstStyle/>
                        <a:p>
                          <a:r>
                            <a:rPr lang="en-GB" sz="1200" b="0" i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Write down the reciprocal of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𝑦</m:t>
                              </m:r>
                            </m:oMath>
                          </a14:m>
                          <a:endParaRPr lang="en-GB" sz="1200" b="0" i="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06376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19">
                <a:extLst>
                  <a:ext uri="{FF2B5EF4-FFF2-40B4-BE49-F238E27FC236}">
                    <a16:creationId xmlns:a16="http://schemas.microsoft.com/office/drawing/2014/main" id="{A19DF3A1-C4A5-4202-26F8-8A1FC3FD1FF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70737510"/>
                  </p:ext>
                </p:extLst>
              </p:nvPr>
            </p:nvGraphicFramePr>
            <p:xfrm>
              <a:off x="158677" y="365008"/>
              <a:ext cx="3212538" cy="697380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950270">
                      <a:extLst>
                        <a:ext uri="{9D8B030D-6E8A-4147-A177-3AD203B41FA5}">
                          <a16:colId xmlns:a16="http://schemas.microsoft.com/office/drawing/2014/main" val="3789069674"/>
                        </a:ext>
                      </a:extLst>
                    </a:gridCol>
                    <a:gridCol w="1262268">
                      <a:extLst>
                        <a:ext uri="{9D8B030D-6E8A-4147-A177-3AD203B41FA5}">
                          <a16:colId xmlns:a16="http://schemas.microsoft.com/office/drawing/2014/main" val="1642196474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Question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Answer</a:t>
                          </a:r>
                          <a:endParaRPr lang="en-GB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09679954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A recipe requires 2.5 cups of flour for every 3.75 cups of sugar. </a:t>
                          </a:r>
                        </a:p>
                        <a:p>
                          <a:r>
                            <a:rPr lang="en-GB" sz="1200" dirty="0"/>
                            <a:t>If you have 6 cups of flour, how much sugar is needed?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11158616"/>
                      </a:ext>
                    </a:extLst>
                  </a:tr>
                  <a:tr h="46132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623" t="-315789" r="-65109" b="-11013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16764949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623" t="-300952" r="-65109" b="-69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61023204"/>
                      </a:ext>
                    </a:extLst>
                  </a:tr>
                  <a:tr h="6409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623" t="-400952" r="-65109" b="-59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89542514"/>
                      </a:ext>
                    </a:extLst>
                  </a:tr>
                  <a:tr h="912725">
                    <a:tc gridSpan="2">
                      <a:txBody>
                        <a:bodyPr/>
                        <a:lstStyle/>
                        <a:p>
                          <a:r>
                            <a:rPr lang="en-GB" sz="1200" dirty="0"/>
                            <a:t>Draw your solution on the number line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21612254"/>
                      </a:ext>
                    </a:extLst>
                  </a:tr>
                  <a:tr h="75259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623" t="-545161" r="-65109" b="-2846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80383039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In a stock market, a share increased from $62 to $76.88. </a:t>
                          </a:r>
                        </a:p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dirty="0"/>
                            <a:t>What is the percentage gain?</a:t>
                          </a:r>
                        </a:p>
                        <a:p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2985869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623" t="-1326667" r="-65109" b="-1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59834900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623" t="-1426667" r="-65109" b="-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806376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19">
                <a:extLst>
                  <a:ext uri="{FF2B5EF4-FFF2-40B4-BE49-F238E27FC236}">
                    <a16:creationId xmlns:a16="http://schemas.microsoft.com/office/drawing/2014/main" id="{8D47F339-5BDC-F522-B3EE-D29D6349392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66838727"/>
                  </p:ext>
                </p:extLst>
              </p:nvPr>
            </p:nvGraphicFramePr>
            <p:xfrm>
              <a:off x="3519078" y="365008"/>
              <a:ext cx="3212538" cy="75261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950270">
                      <a:extLst>
                        <a:ext uri="{9D8B030D-6E8A-4147-A177-3AD203B41FA5}">
                          <a16:colId xmlns:a16="http://schemas.microsoft.com/office/drawing/2014/main" val="3789069674"/>
                        </a:ext>
                      </a:extLst>
                    </a:gridCol>
                    <a:gridCol w="1262268">
                      <a:extLst>
                        <a:ext uri="{9D8B030D-6E8A-4147-A177-3AD203B41FA5}">
                          <a16:colId xmlns:a16="http://schemas.microsoft.com/office/drawing/2014/main" val="1642196474"/>
                        </a:ext>
                      </a:extLst>
                    </a:gridCol>
                  </a:tblGrid>
                  <a:tr h="252000">
                    <a:tc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Question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Answer</a:t>
                          </a:r>
                          <a:endParaRPr lang="en-GB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09679954"/>
                      </a:ext>
                    </a:extLst>
                  </a:tr>
                  <a:tr h="936830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b="0" i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The area of a trapezium is 72 cm², and the height is </a:t>
                          </a:r>
                          <a:br>
                            <a:rPr lang="en-GB" sz="1200" b="0" i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</a:br>
                          <a:r>
                            <a:rPr lang="en-GB" sz="1200" b="0" i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6 cm. </a:t>
                          </a:r>
                          <a:br>
                            <a:rPr lang="en-GB" sz="1200" b="0" i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</a:br>
                          <a:r>
                            <a:rPr lang="en-GB" sz="1200" b="0" i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If the parallel sides are in a ratio of 3:5, what are the lengths of the parallel sides?</a:t>
                          </a:r>
                        </a:p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21612254"/>
                      </a:ext>
                    </a:extLst>
                  </a:tr>
                  <a:tr h="3960000">
                    <a:tc gridSpan="2">
                      <a:txBody>
                        <a:bodyPr/>
                        <a:lstStyle/>
                        <a:p>
                          <a:r>
                            <a:rPr lang="en-GB" sz="1200" dirty="0"/>
                            <a:t> The cost of a taxi ride is $10 plus an additional $2 for every mile travelled. </a:t>
                          </a:r>
                          <a:br>
                            <a:rPr lang="en-GB" sz="1200" dirty="0"/>
                          </a:br>
                          <a:r>
                            <a:rPr lang="en-GB" sz="1200" dirty="0"/>
                            <a:t>Draw a graph to show this.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80383039"/>
                      </a:ext>
                    </a:extLst>
                  </a:tr>
                  <a:tr h="296700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Find the equation of the line.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42985869"/>
                      </a:ext>
                    </a:extLst>
                  </a:tr>
                  <a:tr h="296700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A taxi ride costs $18. What distance was the journey?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2350695"/>
                      </a:ext>
                    </a:extLst>
                  </a:tr>
                  <a:tr h="296700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If the sum of the interior angles of a polygon is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0" smtClean="0">
                                  <a:latin typeface="Cambria Math" panose="02040503050406030204" pitchFamily="18" charset="0"/>
                                </a:rPr>
                                <m:t>1440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200" dirty="0"/>
                            <a:t>, how many sides does the polygon have?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036352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19">
                <a:extLst>
                  <a:ext uri="{FF2B5EF4-FFF2-40B4-BE49-F238E27FC236}">
                    <a16:creationId xmlns:a16="http://schemas.microsoft.com/office/drawing/2014/main" id="{8D47F339-5BDC-F522-B3EE-D29D6349392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66838727"/>
                  </p:ext>
                </p:extLst>
              </p:nvPr>
            </p:nvGraphicFramePr>
            <p:xfrm>
              <a:off x="3519078" y="365008"/>
              <a:ext cx="3212538" cy="75261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950270">
                      <a:extLst>
                        <a:ext uri="{9D8B030D-6E8A-4147-A177-3AD203B41FA5}">
                          <a16:colId xmlns:a16="http://schemas.microsoft.com/office/drawing/2014/main" val="3789069674"/>
                        </a:ext>
                      </a:extLst>
                    </a:gridCol>
                    <a:gridCol w="1262268">
                      <a:extLst>
                        <a:ext uri="{9D8B030D-6E8A-4147-A177-3AD203B41FA5}">
                          <a16:colId xmlns:a16="http://schemas.microsoft.com/office/drawing/2014/main" val="1642196474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Question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Answer</a:t>
                          </a:r>
                          <a:endParaRPr lang="en-GB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09679954"/>
                      </a:ext>
                    </a:extLst>
                  </a:tr>
                  <a:tr h="1554480"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b="0" i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The area of a trapezium is 72 cm², and the height is </a:t>
                          </a:r>
                          <a:br>
                            <a:rPr lang="en-GB" sz="1200" b="0" i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</a:br>
                          <a:r>
                            <a:rPr lang="en-GB" sz="1200" b="0" i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6 cm. </a:t>
                          </a:r>
                          <a:br>
                            <a:rPr lang="en-GB" sz="1200" b="0" i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</a:br>
                          <a:r>
                            <a:rPr lang="en-GB" sz="1200" b="0" i="0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If the parallel sides are in a ratio of 3:5, what are the lengths of the parallel sides?</a:t>
                          </a:r>
                        </a:p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21612254"/>
                      </a:ext>
                    </a:extLst>
                  </a:tr>
                  <a:tr h="3960000">
                    <a:tc gridSpan="2">
                      <a:txBody>
                        <a:bodyPr/>
                        <a:lstStyle/>
                        <a:p>
                          <a:r>
                            <a:rPr lang="en-GB" sz="1200" dirty="0"/>
                            <a:t> The cost of a taxi ride is $10 plus an additional $2 for every mile travelled. </a:t>
                          </a:r>
                          <a:br>
                            <a:rPr lang="en-GB" sz="1200" dirty="0"/>
                          </a:br>
                          <a:r>
                            <a:rPr lang="en-GB" sz="1200" dirty="0"/>
                            <a:t>Draw a graph to show this.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80383039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Find the equation of the line.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42985869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A taxi ride costs $18. What distance was the journey?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2350695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12" t="-815556" r="-65109" b="-51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1">
                            <a:lumMod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0363527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4D77EF22-836E-8DE4-2819-4DFB38E8612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235"/>
          <a:stretch/>
        </p:blipFill>
        <p:spPr>
          <a:xfrm>
            <a:off x="3578457" y="2929074"/>
            <a:ext cx="3139273" cy="303773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DECF6939-5E54-8445-7001-7CD68A3D466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0642134"/>
                  </p:ext>
                </p:extLst>
              </p:nvPr>
            </p:nvGraphicFramePr>
            <p:xfrm>
              <a:off x="119301" y="8099830"/>
              <a:ext cx="6619398" cy="176572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35489">
                      <a:extLst>
                        <a:ext uri="{9D8B030D-6E8A-4147-A177-3AD203B41FA5}">
                          <a16:colId xmlns:a16="http://schemas.microsoft.com/office/drawing/2014/main" val="1125605649"/>
                        </a:ext>
                      </a:extLst>
                    </a:gridCol>
                    <a:gridCol w="735488">
                      <a:extLst>
                        <a:ext uri="{9D8B030D-6E8A-4147-A177-3AD203B41FA5}">
                          <a16:colId xmlns:a16="http://schemas.microsoft.com/office/drawing/2014/main" val="2638363760"/>
                        </a:ext>
                      </a:extLst>
                    </a:gridCol>
                    <a:gridCol w="590947">
                      <a:extLst>
                        <a:ext uri="{9D8B030D-6E8A-4147-A177-3AD203B41FA5}">
                          <a16:colId xmlns:a16="http://schemas.microsoft.com/office/drawing/2014/main" val="1788108448"/>
                        </a:ext>
                      </a:extLst>
                    </a:gridCol>
                    <a:gridCol w="144542">
                      <a:extLst>
                        <a:ext uri="{9D8B030D-6E8A-4147-A177-3AD203B41FA5}">
                          <a16:colId xmlns:a16="http://schemas.microsoft.com/office/drawing/2014/main" val="351886980"/>
                        </a:ext>
                      </a:extLst>
                    </a:gridCol>
                    <a:gridCol w="217408">
                      <a:extLst>
                        <a:ext uri="{9D8B030D-6E8A-4147-A177-3AD203B41FA5}">
                          <a16:colId xmlns:a16="http://schemas.microsoft.com/office/drawing/2014/main" val="3039735417"/>
                        </a:ext>
                      </a:extLst>
                    </a:gridCol>
                    <a:gridCol w="518081">
                      <a:extLst>
                        <a:ext uri="{9D8B030D-6E8A-4147-A177-3AD203B41FA5}">
                          <a16:colId xmlns:a16="http://schemas.microsoft.com/office/drawing/2014/main" val="1520069642"/>
                        </a:ext>
                      </a:extLst>
                    </a:gridCol>
                    <a:gridCol w="735488">
                      <a:extLst>
                        <a:ext uri="{9D8B030D-6E8A-4147-A177-3AD203B41FA5}">
                          <a16:colId xmlns:a16="http://schemas.microsoft.com/office/drawing/2014/main" val="241450972"/>
                        </a:ext>
                      </a:extLst>
                    </a:gridCol>
                    <a:gridCol w="735489">
                      <a:extLst>
                        <a:ext uri="{9D8B030D-6E8A-4147-A177-3AD203B41FA5}">
                          <a16:colId xmlns:a16="http://schemas.microsoft.com/office/drawing/2014/main" val="376884210"/>
                        </a:ext>
                      </a:extLst>
                    </a:gridCol>
                    <a:gridCol w="116840">
                      <a:extLst>
                        <a:ext uri="{9D8B030D-6E8A-4147-A177-3AD203B41FA5}">
                          <a16:colId xmlns:a16="http://schemas.microsoft.com/office/drawing/2014/main" val="292572448"/>
                        </a:ext>
                      </a:extLst>
                    </a:gridCol>
                    <a:gridCol w="294402">
                      <a:extLst>
                        <a:ext uri="{9D8B030D-6E8A-4147-A177-3AD203B41FA5}">
                          <a16:colId xmlns:a16="http://schemas.microsoft.com/office/drawing/2014/main" val="1706637682"/>
                        </a:ext>
                      </a:extLst>
                    </a:gridCol>
                    <a:gridCol w="324247">
                      <a:extLst>
                        <a:ext uri="{9D8B030D-6E8A-4147-A177-3AD203B41FA5}">
                          <a16:colId xmlns:a16="http://schemas.microsoft.com/office/drawing/2014/main" val="3960692405"/>
                        </a:ext>
                      </a:extLst>
                    </a:gridCol>
                    <a:gridCol w="735488">
                      <a:extLst>
                        <a:ext uri="{9D8B030D-6E8A-4147-A177-3AD203B41FA5}">
                          <a16:colId xmlns:a16="http://schemas.microsoft.com/office/drawing/2014/main" val="3894456816"/>
                        </a:ext>
                      </a:extLst>
                    </a:gridCol>
                    <a:gridCol w="735489">
                      <a:extLst>
                        <a:ext uri="{9D8B030D-6E8A-4147-A177-3AD203B41FA5}">
                          <a16:colId xmlns:a16="http://schemas.microsoft.com/office/drawing/2014/main" val="2247674595"/>
                        </a:ext>
                      </a:extLst>
                    </a:gridCol>
                  </a:tblGrid>
                  <a:tr h="296700">
                    <a:tc gridSpan="13">
                      <a:txBody>
                        <a:bodyPr/>
                        <a:lstStyle/>
                        <a:p>
                          <a:r>
                            <a:rPr lang="en-GB" sz="1200" dirty="0"/>
                            <a:t>Write all the numerical answers from the shaded boxes in the grid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851869752"/>
                      </a:ext>
                    </a:extLst>
                  </a:tr>
                  <a:tr h="296700"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74316870"/>
                      </a:ext>
                    </a:extLst>
                  </a:tr>
                  <a:tr h="108000">
                    <a:tc gridSpan="13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156373859"/>
                      </a:ext>
                    </a:extLst>
                  </a:tr>
                  <a:tr h="468000">
                    <a:tc gridSpan="3">
                      <a:txBody>
                        <a:bodyPr/>
                        <a:lstStyle/>
                        <a:p>
                          <a:r>
                            <a:rPr lang="en-GB" sz="1200" dirty="0"/>
                            <a:t>You can write </a:t>
                          </a:r>
                          <a:r>
                            <a:rPr lang="en-GB" sz="1200" b="1" dirty="0"/>
                            <a:t>three </a:t>
                          </a:r>
                          <a:r>
                            <a:rPr lang="en-GB" sz="1200" b="0" dirty="0"/>
                            <a:t>of your numbers as ratios equivalent to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latin typeface="Cambria Math" panose="02040503050406030204" pitchFamily="18" charset="0"/>
                                </a:rPr>
                                <m:t>2 :3 :5</m:t>
                              </m:r>
                            </m:oMath>
                          </a14:m>
                          <a:endParaRPr lang="en-GB" sz="1200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orderBox>
                                  <m:borderBoxPr>
                                    <m:ctrlPr>
                                      <a:rPr lang="en-GB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 : </m:t>
                                </m:r>
                                <m:borderBox>
                                  <m:borderBoxPr>
                                    <m:ctrlP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 : </m:t>
                                </m:r>
                                <m:borderBox>
                                  <m:borderBoxPr>
                                    <m:ctrlP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</m:oMath>
                            </m:oMathPara>
                          </a14:m>
                          <a:endParaRPr lang="en-GB" sz="1800" dirty="0"/>
                        </a:p>
                        <a:p>
                          <a:endParaRPr lang="en-GB" sz="1200" dirty="0"/>
                        </a:p>
                      </a:txBody>
                      <a:tcPr marL="0" marR="0" marT="0" marB="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Four</a:t>
                          </a:r>
                          <a:r>
                            <a:rPr lang="en-GB" sz="1200" b="0" dirty="0"/>
                            <a:t> of your numbers have a </a:t>
                          </a:r>
                          <a:r>
                            <a:rPr lang="en-GB" sz="1200" b="1" dirty="0"/>
                            <a:t>median=7, range =6</a:t>
                          </a:r>
                        </a:p>
                        <a:p>
                          <a:endParaRPr lang="en-GB" sz="1200" b="1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orderBox>
                                  <m:borderBox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borderBox>
                                  <m:borderBox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borderBox>
                                  <m:borderBox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borderBox>
                                  <m:borderBox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</m:oMath>
                            </m:oMathPara>
                          </a14:m>
                          <a:endParaRPr lang="en-GB" sz="1400" b="0" dirty="0"/>
                        </a:p>
                        <a:p>
                          <a:endParaRPr lang="en-GB" dirty="0"/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Four</a:t>
                          </a:r>
                          <a:r>
                            <a:rPr lang="en-GB" sz="1200" b="0" dirty="0"/>
                            <a:t> of your numbers have a </a:t>
                          </a:r>
                          <a:r>
                            <a:rPr lang="en-GB" sz="1200" b="1"/>
                            <a:t>median=8.5, </a:t>
                          </a:r>
                          <a:r>
                            <a:rPr lang="en-GB" sz="1200" b="1" dirty="0"/>
                            <a:t>range =6</a:t>
                          </a:r>
                        </a:p>
                        <a:p>
                          <a:endParaRPr lang="en-GB" sz="1200" b="1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orderBox>
                                  <m:borderBox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borderBox>
                                  <m:borderBox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borderBox>
                                  <m:borderBox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borderBox>
                                  <m:borderBox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</m:oMath>
                            </m:oMathPara>
                          </a14:m>
                          <a:endParaRPr lang="en-GB" sz="1400" b="0" dirty="0"/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r>
                            <a:rPr lang="en-GB" sz="1200" dirty="0"/>
                            <a:t>What is the sum of your remaining </a:t>
                          </a:r>
                          <a:r>
                            <a:rPr lang="en-GB" sz="1200" b="1" dirty="0"/>
                            <a:t>two</a:t>
                          </a:r>
                          <a:r>
                            <a:rPr lang="en-GB" sz="1200" b="0" dirty="0"/>
                            <a:t> numbers?</a:t>
                          </a:r>
                        </a:p>
                        <a:p>
                          <a:endParaRPr lang="en-GB" sz="1200" b="0" dirty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orderBox>
                                  <m:borderBoxPr>
                                    <m:ctrlPr>
                                      <a:rPr lang="en-GB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9294112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DECF6939-5E54-8445-7001-7CD68A3D466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0642134"/>
                  </p:ext>
                </p:extLst>
              </p:nvPr>
            </p:nvGraphicFramePr>
            <p:xfrm>
              <a:off x="119301" y="8099830"/>
              <a:ext cx="6619398" cy="176572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735489">
                      <a:extLst>
                        <a:ext uri="{9D8B030D-6E8A-4147-A177-3AD203B41FA5}">
                          <a16:colId xmlns:a16="http://schemas.microsoft.com/office/drawing/2014/main" val="1125605649"/>
                        </a:ext>
                      </a:extLst>
                    </a:gridCol>
                    <a:gridCol w="735488">
                      <a:extLst>
                        <a:ext uri="{9D8B030D-6E8A-4147-A177-3AD203B41FA5}">
                          <a16:colId xmlns:a16="http://schemas.microsoft.com/office/drawing/2014/main" val="2638363760"/>
                        </a:ext>
                      </a:extLst>
                    </a:gridCol>
                    <a:gridCol w="590947">
                      <a:extLst>
                        <a:ext uri="{9D8B030D-6E8A-4147-A177-3AD203B41FA5}">
                          <a16:colId xmlns:a16="http://schemas.microsoft.com/office/drawing/2014/main" val="1788108448"/>
                        </a:ext>
                      </a:extLst>
                    </a:gridCol>
                    <a:gridCol w="144542">
                      <a:extLst>
                        <a:ext uri="{9D8B030D-6E8A-4147-A177-3AD203B41FA5}">
                          <a16:colId xmlns:a16="http://schemas.microsoft.com/office/drawing/2014/main" val="351886980"/>
                        </a:ext>
                      </a:extLst>
                    </a:gridCol>
                    <a:gridCol w="217408">
                      <a:extLst>
                        <a:ext uri="{9D8B030D-6E8A-4147-A177-3AD203B41FA5}">
                          <a16:colId xmlns:a16="http://schemas.microsoft.com/office/drawing/2014/main" val="3039735417"/>
                        </a:ext>
                      </a:extLst>
                    </a:gridCol>
                    <a:gridCol w="518081">
                      <a:extLst>
                        <a:ext uri="{9D8B030D-6E8A-4147-A177-3AD203B41FA5}">
                          <a16:colId xmlns:a16="http://schemas.microsoft.com/office/drawing/2014/main" val="1520069642"/>
                        </a:ext>
                      </a:extLst>
                    </a:gridCol>
                    <a:gridCol w="735488">
                      <a:extLst>
                        <a:ext uri="{9D8B030D-6E8A-4147-A177-3AD203B41FA5}">
                          <a16:colId xmlns:a16="http://schemas.microsoft.com/office/drawing/2014/main" val="241450972"/>
                        </a:ext>
                      </a:extLst>
                    </a:gridCol>
                    <a:gridCol w="735489">
                      <a:extLst>
                        <a:ext uri="{9D8B030D-6E8A-4147-A177-3AD203B41FA5}">
                          <a16:colId xmlns:a16="http://schemas.microsoft.com/office/drawing/2014/main" val="376884210"/>
                        </a:ext>
                      </a:extLst>
                    </a:gridCol>
                    <a:gridCol w="116840">
                      <a:extLst>
                        <a:ext uri="{9D8B030D-6E8A-4147-A177-3AD203B41FA5}">
                          <a16:colId xmlns:a16="http://schemas.microsoft.com/office/drawing/2014/main" val="292572448"/>
                        </a:ext>
                      </a:extLst>
                    </a:gridCol>
                    <a:gridCol w="294402">
                      <a:extLst>
                        <a:ext uri="{9D8B030D-6E8A-4147-A177-3AD203B41FA5}">
                          <a16:colId xmlns:a16="http://schemas.microsoft.com/office/drawing/2014/main" val="1706637682"/>
                        </a:ext>
                      </a:extLst>
                    </a:gridCol>
                    <a:gridCol w="324247">
                      <a:extLst>
                        <a:ext uri="{9D8B030D-6E8A-4147-A177-3AD203B41FA5}">
                          <a16:colId xmlns:a16="http://schemas.microsoft.com/office/drawing/2014/main" val="3960692405"/>
                        </a:ext>
                      </a:extLst>
                    </a:gridCol>
                    <a:gridCol w="735488">
                      <a:extLst>
                        <a:ext uri="{9D8B030D-6E8A-4147-A177-3AD203B41FA5}">
                          <a16:colId xmlns:a16="http://schemas.microsoft.com/office/drawing/2014/main" val="3894456816"/>
                        </a:ext>
                      </a:extLst>
                    </a:gridCol>
                    <a:gridCol w="735489">
                      <a:extLst>
                        <a:ext uri="{9D8B030D-6E8A-4147-A177-3AD203B41FA5}">
                          <a16:colId xmlns:a16="http://schemas.microsoft.com/office/drawing/2014/main" val="2247674595"/>
                        </a:ext>
                      </a:extLst>
                    </a:gridCol>
                  </a:tblGrid>
                  <a:tr h="296700">
                    <a:tc gridSpan="13">
                      <a:txBody>
                        <a:bodyPr/>
                        <a:lstStyle/>
                        <a:p>
                          <a:r>
                            <a:rPr lang="en-GB" sz="1200" dirty="0"/>
                            <a:t>Write all the numerical answers from the shaded boxes in the grid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851869752"/>
                      </a:ext>
                    </a:extLst>
                  </a:tr>
                  <a:tr h="296700"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74316870"/>
                      </a:ext>
                    </a:extLst>
                  </a:tr>
                  <a:tr h="108000">
                    <a:tc gridSpan="13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 marL="0" marR="0" marT="0" marB="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mpd="sng">
                          <a:noFill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156373859"/>
                      </a:ext>
                    </a:extLst>
                  </a:tr>
                  <a:tr h="1064324">
                    <a:tc grid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295" t="-66286" r="-22123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r>
                            <a:rPr lang="en-GB" sz="1200" b="1" dirty="0"/>
                            <a:t>Four</a:t>
                          </a:r>
                          <a:r>
                            <a:rPr lang="en-GB" sz="1200" b="0" dirty="0"/>
                            <a:t> of your numbers have a </a:t>
                          </a:r>
                          <a:r>
                            <a:rPr lang="en-GB" sz="1200" b="1" dirty="0"/>
                            <a:t>median=7, range =6</a:t>
                          </a:r>
                        </a:p>
                        <a:p>
                          <a:endParaRPr lang="en-GB" sz="1200" b="1" dirty="0"/>
                        </a:p>
                        <a:p>
                          <a:pPr/>
                          <a14:m xmlns:a14="http://schemas.microsoft.com/office/drawing/2010/main"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orderBox>
                                  <m:borderBox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borderBox>
                                  <m:borderBox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borderBox>
                                  <m:borderBox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borderBox>
                                  <m:borderBox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rderBoxPr>
                                  <m:e/>
                                </m:borderBox>
                              </m:oMath>
                            </m:oMathPara>
                          </a14:m>
                          <a:endParaRPr lang="en-GB" sz="1400" b="0" dirty="0"/>
                        </a:p>
                        <a:p>
                          <a:endParaRPr lang="en-GB" dirty="0"/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115318" t="-66286" r="-99711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268814" t="-66286" r="-678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9294112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2606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4077</TotalTime>
  <Words>790</Words>
  <Application>Microsoft Office PowerPoint</Application>
  <PresentationFormat>A4 Paper (210x297 mm)</PresentationFormat>
  <Paragraphs>140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Cambria</vt:lpstr>
      <vt:lpstr>Cambria Math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KS3 Revision Tasks 1</dc:title>
  <dc:creator>KSH</dc:creator>
  <cp:lastModifiedBy>Karen Hancock</cp:lastModifiedBy>
  <cp:revision>7</cp:revision>
  <cp:lastPrinted>2023-06-06T18:33:53Z</cp:lastPrinted>
  <dcterms:created xsi:type="dcterms:W3CDTF">2022-04-26T20:34:40Z</dcterms:created>
  <dcterms:modified xsi:type="dcterms:W3CDTF">2024-06-02T16:21:21Z</dcterms:modified>
</cp:coreProperties>
</file>